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6"/>
  </p:notesMasterIdLst>
  <p:sldIdLst>
    <p:sldId id="256" r:id="rId2"/>
    <p:sldId id="257" r:id="rId3"/>
    <p:sldId id="259" r:id="rId4"/>
    <p:sldId id="258" r:id="rId5"/>
    <p:sldId id="278" r:id="rId6"/>
    <p:sldId id="260" r:id="rId7"/>
    <p:sldId id="262" r:id="rId8"/>
    <p:sldId id="263" r:id="rId9"/>
    <p:sldId id="264" r:id="rId10"/>
    <p:sldId id="265" r:id="rId11"/>
    <p:sldId id="280"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1" d="100"/>
          <a:sy n="81" d="100"/>
        </p:scale>
        <p:origin x="75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036ECE-3C40-449C-8FBB-80FF6D7EC9EE}" type="datetimeFigureOut">
              <a:rPr lang="en-IN" smtClean="0"/>
              <a:t>15-04-2024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5AA0AB-2AF5-454C-9CE0-0A62E560A325}" type="slidenum">
              <a:rPr lang="en-IN" smtClean="0"/>
              <a:t>‹#›</a:t>
            </a:fld>
            <a:endParaRPr lang="en-IN"/>
          </a:p>
        </p:txBody>
      </p:sp>
    </p:spTree>
    <p:extLst>
      <p:ext uri="{BB962C8B-B14F-4D97-AF65-F5344CB8AC3E}">
        <p14:creationId xmlns:p14="http://schemas.microsoft.com/office/powerpoint/2010/main" val="1447005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C95CDF2D-A513-4CD9-A9DD-C6F15F91603D}" type="datetime1">
              <a:rPr lang="en-IN" smtClean="0"/>
              <a:t>15-04-2024</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5B217209-EB3F-4CBB-ADE6-86A4576C900C}"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6353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B14D9F-E686-4D20-BA5F-C60E1EBD1D93}" type="datetime1">
              <a:rPr lang="en-IN" smtClean="0"/>
              <a:t>15-04-2024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B217209-EB3F-4CBB-ADE6-86A4576C900C}" type="slidenum">
              <a:rPr lang="en-IN" smtClean="0"/>
              <a:t>‹#›</a:t>
            </a:fld>
            <a:endParaRPr lang="en-IN"/>
          </a:p>
        </p:txBody>
      </p:sp>
    </p:spTree>
    <p:extLst>
      <p:ext uri="{BB962C8B-B14F-4D97-AF65-F5344CB8AC3E}">
        <p14:creationId xmlns:p14="http://schemas.microsoft.com/office/powerpoint/2010/main" val="1980735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4883B8-8F8D-4624-8594-CB2667619E35}" type="datetime1">
              <a:rPr lang="en-IN" smtClean="0"/>
              <a:t>15-04-2024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217209-EB3F-4CBB-ADE6-86A4576C900C}"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729504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A5850D-A74C-4C18-81B3-D1C1DC04FD53}" type="datetime1">
              <a:rPr lang="en-IN" smtClean="0"/>
              <a:t>15-04-2024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217209-EB3F-4CBB-ADE6-86A4576C900C}"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7133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61CEF5-39C0-4C51-95FF-36387DD98A0A}" type="datetime1">
              <a:rPr lang="en-IN" smtClean="0"/>
              <a:t>15-04-2024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217209-EB3F-4CBB-ADE6-86A4576C900C}" type="slidenum">
              <a:rPr lang="en-IN" smtClean="0"/>
              <a:t>‹#›</a:t>
            </a:fld>
            <a:endParaRPr lang="en-IN"/>
          </a:p>
        </p:txBody>
      </p:sp>
    </p:spTree>
    <p:extLst>
      <p:ext uri="{BB962C8B-B14F-4D97-AF65-F5344CB8AC3E}">
        <p14:creationId xmlns:p14="http://schemas.microsoft.com/office/powerpoint/2010/main" val="25172164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7F7924-7EF9-4453-B62D-794864BBC2F3}" type="datetime1">
              <a:rPr lang="en-IN" smtClean="0"/>
              <a:t>15-04-2024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217209-EB3F-4CBB-ADE6-86A4576C900C}"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00674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5F3901-1258-43CE-89BA-47E33EEC43DD}" type="datetime1">
              <a:rPr lang="en-IN" smtClean="0"/>
              <a:t>15-04-2024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217209-EB3F-4CBB-ADE6-86A4576C900C}"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94101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26CFBC-9D56-48BD-BA6A-E1F05968591B}" type="datetime1">
              <a:rPr lang="en-IN" smtClean="0"/>
              <a:t>15-04-2024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217209-EB3F-4CBB-ADE6-86A4576C900C}"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44247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2BFB70-6B56-4B0C-8B1B-6927BFE9ACB3}" type="datetime1">
              <a:rPr lang="en-IN" smtClean="0"/>
              <a:t>15-04-2024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217209-EB3F-4CBB-ADE6-86A4576C900C}"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33425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E42D38-D544-458D-9EAA-34CB025E6D56}" type="datetime1">
              <a:rPr lang="en-IN" smtClean="0"/>
              <a:t>15-04-2024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217209-EB3F-4CBB-ADE6-86A4576C900C}" type="slidenum">
              <a:rPr lang="en-IN" smtClean="0"/>
              <a:t>‹#›</a:t>
            </a:fld>
            <a:endParaRPr lang="en-IN"/>
          </a:p>
        </p:txBody>
      </p:sp>
    </p:spTree>
    <p:extLst>
      <p:ext uri="{BB962C8B-B14F-4D97-AF65-F5344CB8AC3E}">
        <p14:creationId xmlns:p14="http://schemas.microsoft.com/office/powerpoint/2010/main" val="3334386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64CD3B-224E-4B67-8EC9-FE7FD53DA472}" type="datetime1">
              <a:rPr lang="en-IN" smtClean="0"/>
              <a:t>15-04-2024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217209-EB3F-4CBB-ADE6-86A4576C900C}"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83950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A0FC07E-D29F-41AD-819C-656DA0339B87}" type="datetime1">
              <a:rPr lang="en-IN" smtClean="0"/>
              <a:t>15-04-2024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B217209-EB3F-4CBB-ADE6-86A4576C900C}" type="slidenum">
              <a:rPr lang="en-IN" smtClean="0"/>
              <a:t>‹#›</a:t>
            </a:fld>
            <a:endParaRPr lang="en-IN"/>
          </a:p>
        </p:txBody>
      </p:sp>
    </p:spTree>
    <p:extLst>
      <p:ext uri="{BB962C8B-B14F-4D97-AF65-F5344CB8AC3E}">
        <p14:creationId xmlns:p14="http://schemas.microsoft.com/office/powerpoint/2010/main" val="4089391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035ADD-BC3A-47C5-A685-0D5AD3EBC02F}" type="datetime1">
              <a:rPr lang="en-IN" smtClean="0"/>
              <a:t>15-04-2024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B217209-EB3F-4CBB-ADE6-86A4576C900C}"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02390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E3F6B35-3461-4755-8E41-419396F0544C}" type="datetime1">
              <a:rPr lang="en-IN" smtClean="0"/>
              <a:t>15-04-2024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B217209-EB3F-4CBB-ADE6-86A4576C900C}"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47107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390818-DC50-4921-8D1F-FA2879B4BCA5}" type="datetime1">
              <a:rPr lang="en-IN" smtClean="0"/>
              <a:t>15-04-2024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B217209-EB3F-4CBB-ADE6-86A4576C900C}" type="slidenum">
              <a:rPr lang="en-IN" smtClean="0"/>
              <a:t>‹#›</a:t>
            </a:fld>
            <a:endParaRPr lang="en-IN"/>
          </a:p>
        </p:txBody>
      </p:sp>
    </p:spTree>
    <p:extLst>
      <p:ext uri="{BB962C8B-B14F-4D97-AF65-F5344CB8AC3E}">
        <p14:creationId xmlns:p14="http://schemas.microsoft.com/office/powerpoint/2010/main" val="936598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E7E537A-4C61-407E-A9BD-C34C4CEE913F}" type="datetime1">
              <a:rPr lang="en-IN" smtClean="0"/>
              <a:t>15-04-2024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B217209-EB3F-4CBB-ADE6-86A4576C900C}"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2577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A0779C2-66EC-47AF-8DFE-D76FBBEE6964}" type="datetime1">
              <a:rPr lang="en-IN" smtClean="0"/>
              <a:t>15-04-2024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B217209-EB3F-4CBB-ADE6-86A4576C900C}" type="slidenum">
              <a:rPr lang="en-IN" smtClean="0"/>
              <a:t>‹#›</a:t>
            </a:fld>
            <a:endParaRPr lang="en-IN"/>
          </a:p>
        </p:txBody>
      </p:sp>
    </p:spTree>
    <p:extLst>
      <p:ext uri="{BB962C8B-B14F-4D97-AF65-F5344CB8AC3E}">
        <p14:creationId xmlns:p14="http://schemas.microsoft.com/office/powerpoint/2010/main" val="2267716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BBA131F-1601-4E1E-8DD5-EF410943DC8A}" type="datetime1">
              <a:rPr lang="en-IN" smtClean="0"/>
              <a:t>15-04-2024</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B217209-EB3F-4CBB-ADE6-86A4576C900C}" type="slidenum">
              <a:rPr lang="en-IN" smtClean="0"/>
              <a:t>‹#›</a:t>
            </a:fld>
            <a:endParaRPr lang="en-IN"/>
          </a:p>
        </p:txBody>
      </p:sp>
    </p:spTree>
    <p:extLst>
      <p:ext uri="{BB962C8B-B14F-4D97-AF65-F5344CB8AC3E}">
        <p14:creationId xmlns:p14="http://schemas.microsoft.com/office/powerpoint/2010/main" val="8253702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slide" Target="slide2.xml"/><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2.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23.xml"/><Relationship Id="rId3" Type="http://schemas.openxmlformats.org/officeDocument/2006/relationships/slide" Target="slide18.xml"/><Relationship Id="rId7" Type="http://schemas.openxmlformats.org/officeDocument/2006/relationships/slide" Target="slide9.xml"/><Relationship Id="rId12" Type="http://schemas.openxmlformats.org/officeDocument/2006/relationships/slide" Target="slide24.xml"/><Relationship Id="rId2" Type="http://schemas.openxmlformats.org/officeDocument/2006/relationships/slide" Target="slide19.xml"/><Relationship Id="rId1" Type="http://schemas.openxmlformats.org/officeDocument/2006/relationships/slideLayout" Target="../slideLayouts/slideLayout7.xml"/><Relationship Id="rId6" Type="http://schemas.openxmlformats.org/officeDocument/2006/relationships/slide" Target="slide12.xml"/><Relationship Id="rId11" Type="http://schemas.openxmlformats.org/officeDocument/2006/relationships/slide" Target="slide3.xml"/><Relationship Id="rId5" Type="http://schemas.openxmlformats.org/officeDocument/2006/relationships/slide" Target="slide14.xml"/><Relationship Id="rId15" Type="http://schemas.openxmlformats.org/officeDocument/2006/relationships/slide" Target="slide20.xml"/><Relationship Id="rId10" Type="http://schemas.openxmlformats.org/officeDocument/2006/relationships/slide" Target="slide4.xml"/><Relationship Id="rId4" Type="http://schemas.openxmlformats.org/officeDocument/2006/relationships/slide" Target="slide15.xml"/><Relationship Id="rId9" Type="http://schemas.openxmlformats.org/officeDocument/2006/relationships/slide" Target="slide5.xml"/><Relationship Id="rId14" Type="http://schemas.openxmlformats.org/officeDocument/2006/relationships/slide" Target="slide22.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slide" Target="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DADC7-1036-0757-FDDE-C0EB8BAD40D3}"/>
              </a:ext>
            </a:extLst>
          </p:cNvPr>
          <p:cNvSpPr>
            <a:spLocks noGrp="1"/>
          </p:cNvSpPr>
          <p:nvPr>
            <p:ph type="ctrTitle"/>
          </p:nvPr>
        </p:nvSpPr>
        <p:spPr>
          <a:xfrm>
            <a:off x="2727398" y="2245278"/>
            <a:ext cx="6815669" cy="1079459"/>
          </a:xfrm>
        </p:spPr>
        <p:txBody>
          <a:bodyPr anchor="ctr"/>
          <a:lstStyle/>
          <a:p>
            <a:r>
              <a:rPr lang="en-US" sz="3400" b="1" dirty="0"/>
              <a:t>Next Hikes - Project 1</a:t>
            </a:r>
            <a:br>
              <a:rPr lang="en-US" sz="4400" dirty="0"/>
            </a:br>
            <a:r>
              <a:rPr lang="en-US" sz="2000" dirty="0"/>
              <a:t>(Internship Project)</a:t>
            </a:r>
            <a:endParaRPr lang="en-IN" sz="2000" dirty="0"/>
          </a:p>
        </p:txBody>
      </p:sp>
      <p:sp>
        <p:nvSpPr>
          <p:cNvPr id="3" name="Subtitle 2">
            <a:extLst>
              <a:ext uri="{FF2B5EF4-FFF2-40B4-BE49-F238E27FC236}">
                <a16:creationId xmlns:a16="http://schemas.microsoft.com/office/drawing/2014/main" id="{272D761D-38E4-0B6D-D7DB-9104A0BCC3FD}"/>
              </a:ext>
            </a:extLst>
          </p:cNvPr>
          <p:cNvSpPr>
            <a:spLocks noGrp="1"/>
          </p:cNvSpPr>
          <p:nvPr>
            <p:ph type="subTitle" idx="1"/>
          </p:nvPr>
        </p:nvSpPr>
        <p:spPr>
          <a:xfrm>
            <a:off x="2688165" y="3595802"/>
            <a:ext cx="6815669" cy="929064"/>
          </a:xfrm>
        </p:spPr>
        <p:txBody>
          <a:bodyPr>
            <a:normAutofit/>
          </a:bodyPr>
          <a:lstStyle/>
          <a:p>
            <a:pPr>
              <a:spcBef>
                <a:spcPts val="100"/>
              </a:spcBef>
              <a:spcAft>
                <a:spcPts val="0"/>
              </a:spcAft>
            </a:pPr>
            <a:r>
              <a:rPr lang="en-US" sz="1400" b="1" dirty="0"/>
              <a:t>Presentation on:</a:t>
            </a:r>
          </a:p>
          <a:p>
            <a:pPr>
              <a:spcBef>
                <a:spcPts val="100"/>
              </a:spcBef>
              <a:spcAft>
                <a:spcPts val="0"/>
              </a:spcAft>
            </a:pPr>
            <a:r>
              <a:rPr lang="en-US" sz="1600" dirty="0"/>
              <a:t> Data Acquisition &amp; Wrangling, Treatment for Missing Values &amp; Outliers and Skewness-Correlation in Data</a:t>
            </a:r>
            <a:endParaRPr lang="en-IN" sz="1600" dirty="0"/>
          </a:p>
        </p:txBody>
      </p:sp>
      <p:sp>
        <p:nvSpPr>
          <p:cNvPr id="4" name="Subtitle 2">
            <a:extLst>
              <a:ext uri="{FF2B5EF4-FFF2-40B4-BE49-F238E27FC236}">
                <a16:creationId xmlns:a16="http://schemas.microsoft.com/office/drawing/2014/main" id="{11332610-FBDB-82D7-156C-1280E99EABAB}"/>
              </a:ext>
            </a:extLst>
          </p:cNvPr>
          <p:cNvSpPr txBox="1">
            <a:spLocks/>
          </p:cNvSpPr>
          <p:nvPr/>
        </p:nvSpPr>
        <p:spPr>
          <a:xfrm>
            <a:off x="2688165" y="4524865"/>
            <a:ext cx="6815669" cy="810795"/>
          </a:xfrm>
          <a:prstGeom prst="rect">
            <a:avLst/>
          </a:prstGeom>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accent1"/>
              </a:buClr>
              <a:buSzPct val="11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buClr>
              <a:buSzPct val="11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buClr>
              <a:buSzPct val="11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buClr>
              <a:buSzPct val="11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9pPr>
          </a:lstStyle>
          <a:p>
            <a:pPr>
              <a:spcBef>
                <a:spcPts val="100"/>
              </a:spcBef>
              <a:spcAft>
                <a:spcPts val="0"/>
              </a:spcAft>
            </a:pPr>
            <a:r>
              <a:rPr lang="en-US" sz="1400" b="1" dirty="0"/>
              <a:t>Prepared &amp; Presented by:</a:t>
            </a:r>
          </a:p>
          <a:p>
            <a:pPr>
              <a:spcBef>
                <a:spcPts val="100"/>
              </a:spcBef>
              <a:spcAft>
                <a:spcPts val="0"/>
              </a:spcAft>
            </a:pPr>
            <a:r>
              <a:rPr lang="en-US" sz="1600" dirty="0"/>
              <a:t> Jagruti Parihar </a:t>
            </a:r>
            <a:r>
              <a:rPr lang="en-US" sz="1200" i="1" dirty="0"/>
              <a:t>(Student of DIGICROME ACADEMY)</a:t>
            </a:r>
            <a:endParaRPr lang="en-IN" sz="1200" i="1" dirty="0"/>
          </a:p>
        </p:txBody>
      </p:sp>
    </p:spTree>
    <p:extLst>
      <p:ext uri="{BB962C8B-B14F-4D97-AF65-F5344CB8AC3E}">
        <p14:creationId xmlns:p14="http://schemas.microsoft.com/office/powerpoint/2010/main" val="165781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987FACF-7333-FF1A-BF9C-1CB48CE2F12B}"/>
              </a:ext>
            </a:extLst>
          </p:cNvPr>
          <p:cNvSpPr txBox="1"/>
          <p:nvPr/>
        </p:nvSpPr>
        <p:spPr>
          <a:xfrm>
            <a:off x="765142" y="644667"/>
            <a:ext cx="10661715" cy="307777"/>
          </a:xfrm>
          <a:prstGeom prst="rect">
            <a:avLst/>
          </a:prstGeom>
          <a:noFill/>
        </p:spPr>
        <p:txBody>
          <a:bodyPr wrap="square" rtlCol="0">
            <a:spAutoFit/>
          </a:bodyPr>
          <a:lstStyle/>
          <a:p>
            <a:pPr marL="285750" indent="-285750" algn="just">
              <a:buFont typeface="Arial" panose="020B0604020202020204" pitchFamily="34" charset="0"/>
              <a:buChar char="•"/>
            </a:pPr>
            <a:r>
              <a:rPr lang="en-US" sz="1400" b="1" dirty="0">
                <a:ln w="3175" cmpd="sng">
                  <a:noFill/>
                </a:ln>
                <a:solidFill>
                  <a:schemeClr val="tx1">
                    <a:lumMod val="85000"/>
                    <a:lumOff val="15000"/>
                  </a:schemeClr>
                </a:solidFill>
                <a:latin typeface="+mj-lt"/>
                <a:ea typeface="+mj-ea"/>
                <a:cs typeface="+mj-cs"/>
              </a:rPr>
              <a:t>Identified column wise unique values using </a:t>
            </a:r>
            <a:r>
              <a:rPr lang="en-US" sz="1400" b="1" i="1" dirty="0">
                <a:ln w="3175" cmpd="sng">
                  <a:noFill/>
                </a:ln>
                <a:solidFill>
                  <a:srgbClr val="C00000"/>
                </a:solidFill>
                <a:latin typeface="+mj-lt"/>
                <a:ea typeface="+mj-ea"/>
                <a:cs typeface="+mj-cs"/>
              </a:rPr>
              <a:t>drop_duplicates method and .nunique() method</a:t>
            </a:r>
            <a:endParaRPr lang="en-IN" sz="1400" b="1" i="1" dirty="0">
              <a:ln w="3175" cmpd="sng">
                <a:noFill/>
              </a:ln>
              <a:solidFill>
                <a:srgbClr val="C00000"/>
              </a:solidFill>
              <a:latin typeface="+mj-lt"/>
              <a:ea typeface="+mj-ea"/>
              <a:cs typeface="+mj-cs"/>
            </a:endParaRPr>
          </a:p>
        </p:txBody>
      </p:sp>
      <p:pic>
        <p:nvPicPr>
          <p:cNvPr id="3" name="Picture 2">
            <a:extLst>
              <a:ext uri="{FF2B5EF4-FFF2-40B4-BE49-F238E27FC236}">
                <a16:creationId xmlns:a16="http://schemas.microsoft.com/office/drawing/2014/main" id="{5BAD9F01-B034-F26A-1901-41B887850ADE}"/>
              </a:ext>
            </a:extLst>
          </p:cNvPr>
          <p:cNvPicPr>
            <a:picLocks noChangeAspect="1"/>
          </p:cNvPicPr>
          <p:nvPr/>
        </p:nvPicPr>
        <p:blipFill rotWithShape="1">
          <a:blip r:embed="rId2"/>
          <a:srcRect l="24927" t="32462" r="38780" b="8676"/>
          <a:stretch/>
        </p:blipFill>
        <p:spPr>
          <a:xfrm>
            <a:off x="1112937" y="952444"/>
            <a:ext cx="7720512" cy="5103299"/>
          </a:xfrm>
          <a:prstGeom prst="rect">
            <a:avLst/>
          </a:prstGeom>
        </p:spPr>
      </p:pic>
      <p:sp>
        <p:nvSpPr>
          <p:cNvPr id="2" name="Slide Number Placeholder 1">
            <a:extLst>
              <a:ext uri="{FF2B5EF4-FFF2-40B4-BE49-F238E27FC236}">
                <a16:creationId xmlns:a16="http://schemas.microsoft.com/office/drawing/2014/main" id="{3A54A268-1263-2B45-9105-D80B67967056}"/>
              </a:ext>
            </a:extLst>
          </p:cNvPr>
          <p:cNvSpPr>
            <a:spLocks noGrp="1"/>
          </p:cNvSpPr>
          <p:nvPr>
            <p:ph type="sldNum" sz="quarter" idx="12"/>
          </p:nvPr>
        </p:nvSpPr>
        <p:spPr/>
        <p:txBody>
          <a:bodyPr/>
          <a:lstStyle/>
          <a:p>
            <a:fld id="{5B217209-EB3F-4CBB-ADE6-86A4576C900C}" type="slidenum">
              <a:rPr lang="en-IN" smtClean="0"/>
              <a:t>10</a:t>
            </a:fld>
            <a:endParaRPr lang="en-IN"/>
          </a:p>
        </p:txBody>
      </p:sp>
      <p:sp>
        <p:nvSpPr>
          <p:cNvPr id="6" name="Arrow: Right 5">
            <a:hlinkClick r:id="rId3" action="ppaction://hlinksldjump"/>
            <a:extLst>
              <a:ext uri="{FF2B5EF4-FFF2-40B4-BE49-F238E27FC236}">
                <a16:creationId xmlns:a16="http://schemas.microsoft.com/office/drawing/2014/main" id="{ED4BCB7C-59D7-405A-1F78-16DACE5CE4B7}"/>
              </a:ext>
            </a:extLst>
          </p:cNvPr>
          <p:cNvSpPr/>
          <p:nvPr/>
        </p:nvSpPr>
        <p:spPr>
          <a:xfrm rot="10800000">
            <a:off x="11170763" y="5988346"/>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608754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987FACF-7333-FF1A-BF9C-1CB48CE2F12B}"/>
              </a:ext>
            </a:extLst>
          </p:cNvPr>
          <p:cNvSpPr txBox="1"/>
          <p:nvPr/>
        </p:nvSpPr>
        <p:spPr>
          <a:xfrm>
            <a:off x="765142" y="644667"/>
            <a:ext cx="10661715" cy="307777"/>
          </a:xfrm>
          <a:prstGeom prst="rect">
            <a:avLst/>
          </a:prstGeom>
          <a:noFill/>
        </p:spPr>
        <p:txBody>
          <a:bodyPr wrap="square" rtlCol="0">
            <a:spAutoFit/>
          </a:bodyPr>
          <a:lstStyle/>
          <a:p>
            <a:pPr marL="285750" indent="-285750" algn="just">
              <a:buFont typeface="Arial" panose="020B0604020202020204" pitchFamily="34" charset="0"/>
              <a:buChar char="•"/>
            </a:pPr>
            <a:r>
              <a:rPr lang="en-US" sz="1400" b="1" dirty="0">
                <a:ln w="3175" cmpd="sng">
                  <a:noFill/>
                </a:ln>
                <a:solidFill>
                  <a:schemeClr val="tx1">
                    <a:lumMod val="85000"/>
                    <a:lumOff val="15000"/>
                  </a:schemeClr>
                </a:solidFill>
                <a:latin typeface="+mj-lt"/>
                <a:ea typeface="+mj-ea"/>
                <a:cs typeface="+mj-cs"/>
              </a:rPr>
              <a:t>Identified most frequent values counts in the column using </a:t>
            </a:r>
            <a:r>
              <a:rPr lang="en-US" sz="1400" b="1" i="1" dirty="0" err="1">
                <a:ln w="3175" cmpd="sng">
                  <a:noFill/>
                </a:ln>
                <a:solidFill>
                  <a:srgbClr val="C00000"/>
                </a:solidFill>
                <a:latin typeface="+mj-lt"/>
                <a:ea typeface="+mj-ea"/>
                <a:cs typeface="+mj-cs"/>
              </a:rPr>
              <a:t>Value_counts</a:t>
            </a:r>
            <a:r>
              <a:rPr lang="en-US" sz="1400" b="1" i="1" dirty="0">
                <a:ln w="3175" cmpd="sng">
                  <a:noFill/>
                </a:ln>
                <a:solidFill>
                  <a:srgbClr val="C00000"/>
                </a:solidFill>
                <a:latin typeface="+mj-lt"/>
                <a:ea typeface="+mj-ea"/>
                <a:cs typeface="+mj-cs"/>
              </a:rPr>
              <a:t> method</a:t>
            </a:r>
            <a:endParaRPr lang="en-IN" sz="1400" b="1" i="1" dirty="0">
              <a:ln w="3175" cmpd="sng">
                <a:noFill/>
              </a:ln>
              <a:solidFill>
                <a:srgbClr val="C00000"/>
              </a:solidFill>
              <a:latin typeface="+mj-lt"/>
              <a:ea typeface="+mj-ea"/>
              <a:cs typeface="+mj-cs"/>
            </a:endParaRPr>
          </a:p>
        </p:txBody>
      </p:sp>
      <p:sp>
        <p:nvSpPr>
          <p:cNvPr id="2" name="Slide Number Placeholder 1">
            <a:extLst>
              <a:ext uri="{FF2B5EF4-FFF2-40B4-BE49-F238E27FC236}">
                <a16:creationId xmlns:a16="http://schemas.microsoft.com/office/drawing/2014/main" id="{3A54A268-1263-2B45-9105-D80B67967056}"/>
              </a:ext>
            </a:extLst>
          </p:cNvPr>
          <p:cNvSpPr>
            <a:spLocks noGrp="1"/>
          </p:cNvSpPr>
          <p:nvPr>
            <p:ph type="sldNum" sz="quarter" idx="12"/>
          </p:nvPr>
        </p:nvSpPr>
        <p:spPr/>
        <p:txBody>
          <a:bodyPr/>
          <a:lstStyle/>
          <a:p>
            <a:fld id="{5B217209-EB3F-4CBB-ADE6-86A4576C900C}" type="slidenum">
              <a:rPr lang="en-IN" smtClean="0"/>
              <a:t>11</a:t>
            </a:fld>
            <a:endParaRPr lang="en-IN"/>
          </a:p>
        </p:txBody>
      </p:sp>
      <p:pic>
        <p:nvPicPr>
          <p:cNvPr id="4" name="Picture 3">
            <a:extLst>
              <a:ext uri="{FF2B5EF4-FFF2-40B4-BE49-F238E27FC236}">
                <a16:creationId xmlns:a16="http://schemas.microsoft.com/office/drawing/2014/main" id="{1EA1FF4B-D8CC-131A-F754-D5890E8F51C6}"/>
              </a:ext>
            </a:extLst>
          </p:cNvPr>
          <p:cNvPicPr>
            <a:picLocks noChangeAspect="1"/>
          </p:cNvPicPr>
          <p:nvPr/>
        </p:nvPicPr>
        <p:blipFill rotWithShape="1">
          <a:blip r:embed="rId2"/>
          <a:srcRect l="21973" t="43311" r="41129" b="38184"/>
          <a:stretch/>
        </p:blipFill>
        <p:spPr>
          <a:xfrm>
            <a:off x="1047946" y="1093848"/>
            <a:ext cx="6747164" cy="1911927"/>
          </a:xfrm>
          <a:prstGeom prst="rect">
            <a:avLst/>
          </a:prstGeom>
        </p:spPr>
      </p:pic>
      <p:sp>
        <p:nvSpPr>
          <p:cNvPr id="6" name="TextBox 5">
            <a:extLst>
              <a:ext uri="{FF2B5EF4-FFF2-40B4-BE49-F238E27FC236}">
                <a16:creationId xmlns:a16="http://schemas.microsoft.com/office/drawing/2014/main" id="{E06A9D2E-0301-D768-5143-C81DDA24A9F6}"/>
              </a:ext>
            </a:extLst>
          </p:cNvPr>
          <p:cNvSpPr txBox="1"/>
          <p:nvPr/>
        </p:nvSpPr>
        <p:spPr>
          <a:xfrm>
            <a:off x="765141" y="3294348"/>
            <a:ext cx="10661715" cy="307777"/>
          </a:xfrm>
          <a:prstGeom prst="rect">
            <a:avLst/>
          </a:prstGeom>
          <a:noFill/>
        </p:spPr>
        <p:txBody>
          <a:bodyPr wrap="square" rtlCol="0">
            <a:spAutoFit/>
          </a:bodyPr>
          <a:lstStyle/>
          <a:p>
            <a:pPr marL="285750" indent="-285750" algn="just">
              <a:buFont typeface="Arial" panose="020B0604020202020204" pitchFamily="34" charset="0"/>
              <a:buChar char="•"/>
            </a:pPr>
            <a:r>
              <a:rPr lang="en-US" sz="1400" b="1" dirty="0">
                <a:ln w="3175" cmpd="sng">
                  <a:noFill/>
                </a:ln>
                <a:solidFill>
                  <a:schemeClr val="tx1">
                    <a:lumMod val="85000"/>
                    <a:lumOff val="15000"/>
                  </a:schemeClr>
                </a:solidFill>
                <a:latin typeface="+mj-lt"/>
                <a:ea typeface="+mj-ea"/>
                <a:cs typeface="+mj-cs"/>
              </a:rPr>
              <a:t>Identified least frequent values counts in the column using </a:t>
            </a:r>
            <a:r>
              <a:rPr lang="en-US" sz="1400" b="1" i="1" dirty="0" err="1">
                <a:ln w="3175" cmpd="sng">
                  <a:noFill/>
                </a:ln>
                <a:solidFill>
                  <a:srgbClr val="C00000"/>
                </a:solidFill>
                <a:latin typeface="+mj-lt"/>
                <a:ea typeface="+mj-ea"/>
                <a:cs typeface="+mj-cs"/>
              </a:rPr>
              <a:t>Value_counts</a:t>
            </a:r>
            <a:r>
              <a:rPr lang="en-US" sz="1400" b="1" i="1" dirty="0">
                <a:ln w="3175" cmpd="sng">
                  <a:noFill/>
                </a:ln>
                <a:solidFill>
                  <a:srgbClr val="C00000"/>
                </a:solidFill>
                <a:latin typeface="+mj-lt"/>
                <a:ea typeface="+mj-ea"/>
                <a:cs typeface="+mj-cs"/>
              </a:rPr>
              <a:t> method</a:t>
            </a:r>
            <a:endParaRPr lang="en-IN" sz="1400" b="1" i="1" dirty="0">
              <a:ln w="3175" cmpd="sng">
                <a:noFill/>
              </a:ln>
              <a:solidFill>
                <a:srgbClr val="C00000"/>
              </a:solidFill>
              <a:latin typeface="+mj-lt"/>
              <a:ea typeface="+mj-ea"/>
              <a:cs typeface="+mj-cs"/>
            </a:endParaRPr>
          </a:p>
        </p:txBody>
      </p:sp>
      <p:pic>
        <p:nvPicPr>
          <p:cNvPr id="7" name="Picture 6">
            <a:extLst>
              <a:ext uri="{FF2B5EF4-FFF2-40B4-BE49-F238E27FC236}">
                <a16:creationId xmlns:a16="http://schemas.microsoft.com/office/drawing/2014/main" id="{04EAAA36-1251-BB9E-8E81-B608848DDFC9}"/>
              </a:ext>
            </a:extLst>
          </p:cNvPr>
          <p:cNvPicPr>
            <a:picLocks noChangeAspect="1"/>
          </p:cNvPicPr>
          <p:nvPr/>
        </p:nvPicPr>
        <p:blipFill rotWithShape="1">
          <a:blip r:embed="rId3"/>
          <a:srcRect l="22276" t="61557" r="40674" b="19316"/>
          <a:stretch/>
        </p:blipFill>
        <p:spPr>
          <a:xfrm>
            <a:off x="1047946" y="3739868"/>
            <a:ext cx="6774873" cy="1967346"/>
          </a:xfrm>
          <a:prstGeom prst="rect">
            <a:avLst/>
          </a:prstGeom>
        </p:spPr>
      </p:pic>
      <p:sp>
        <p:nvSpPr>
          <p:cNvPr id="9" name="Arrow: Right 8">
            <a:hlinkClick r:id="rId4" action="ppaction://hlinksldjump"/>
            <a:extLst>
              <a:ext uri="{FF2B5EF4-FFF2-40B4-BE49-F238E27FC236}">
                <a16:creationId xmlns:a16="http://schemas.microsoft.com/office/drawing/2014/main" id="{BF44A81A-A52D-20BC-BE3B-228435C645A3}"/>
              </a:ext>
            </a:extLst>
          </p:cNvPr>
          <p:cNvSpPr/>
          <p:nvPr/>
        </p:nvSpPr>
        <p:spPr>
          <a:xfrm rot="10800000">
            <a:off x="11170763" y="5988346"/>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56655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3C0D49-6682-7C3F-4983-163081EB67BD}"/>
              </a:ext>
            </a:extLst>
          </p:cNvPr>
          <p:cNvSpPr txBox="1"/>
          <p:nvPr/>
        </p:nvSpPr>
        <p:spPr>
          <a:xfrm>
            <a:off x="765142" y="603236"/>
            <a:ext cx="10661715" cy="553998"/>
          </a:xfrm>
          <a:prstGeom prst="rect">
            <a:avLst/>
          </a:prstGeom>
          <a:noFill/>
        </p:spPr>
        <p:txBody>
          <a:bodyPr wrap="square" rtlCol="0">
            <a:spAutoFit/>
          </a:bodyPr>
          <a:lstStyle/>
          <a:p>
            <a:pPr marL="342900" indent="-342900" algn="just">
              <a:buFont typeface="+mj-lt"/>
              <a:buAutoNum type="arabicPeriod" startAt="3"/>
            </a:pPr>
            <a:r>
              <a:rPr lang="en-US" sz="1600" b="1" u="sng" dirty="0">
                <a:ln w="3175" cmpd="sng">
                  <a:noFill/>
                </a:ln>
                <a:solidFill>
                  <a:schemeClr val="tx1">
                    <a:lumMod val="85000"/>
                    <a:lumOff val="15000"/>
                  </a:schemeClr>
                </a:solidFill>
                <a:latin typeface="+mj-lt"/>
                <a:ea typeface="+mj-ea"/>
                <a:cs typeface="+mj-cs"/>
              </a:rPr>
              <a:t>Drop unnecessary columns</a:t>
            </a:r>
            <a:r>
              <a:rPr lang="en-US" sz="1600" b="1" dirty="0">
                <a:ln w="3175" cmpd="sng">
                  <a:noFill/>
                </a:ln>
                <a:solidFill>
                  <a:schemeClr val="tx1">
                    <a:lumMod val="85000"/>
                    <a:lumOff val="15000"/>
                  </a:schemeClr>
                </a:solidFill>
                <a:latin typeface="+mj-lt"/>
                <a:ea typeface="+mj-ea"/>
                <a:cs typeface="+mj-cs"/>
              </a:rPr>
              <a:t>: </a:t>
            </a:r>
            <a:r>
              <a:rPr lang="en-US" sz="1400" dirty="0">
                <a:ln w="3175" cmpd="sng">
                  <a:noFill/>
                </a:ln>
                <a:solidFill>
                  <a:schemeClr val="tx1">
                    <a:lumMod val="85000"/>
                    <a:lumOff val="15000"/>
                  </a:schemeClr>
                </a:solidFill>
                <a:latin typeface="+mj-lt"/>
                <a:ea typeface="+mj-ea"/>
                <a:cs typeface="+mj-cs"/>
              </a:rPr>
              <a:t>Drop one or multiple columns in pandas with the methods such as: ‘</a:t>
            </a:r>
            <a:r>
              <a:rPr lang="en-US" sz="1400" b="1" i="1" dirty="0">
                <a:ln w="3175" cmpd="sng">
                  <a:noFill/>
                </a:ln>
                <a:solidFill>
                  <a:srgbClr val="C00000"/>
                </a:solidFill>
                <a:latin typeface="+mj-lt"/>
                <a:ea typeface="+mj-ea"/>
                <a:cs typeface="+mj-cs"/>
              </a:rPr>
              <a:t>.drop()’method, ‘</a:t>
            </a:r>
            <a:r>
              <a:rPr lang="en-US" sz="1400" b="1" i="1" dirty="0" err="1">
                <a:ln w="3175" cmpd="sng">
                  <a:noFill/>
                </a:ln>
                <a:solidFill>
                  <a:srgbClr val="C00000"/>
                </a:solidFill>
                <a:latin typeface="+mj-lt"/>
                <a:ea typeface="+mj-ea"/>
                <a:cs typeface="+mj-cs"/>
              </a:rPr>
              <a:t>iloc</a:t>
            </a:r>
            <a:r>
              <a:rPr lang="en-US" sz="1400" b="1" i="1" dirty="0">
                <a:ln w="3175" cmpd="sng">
                  <a:noFill/>
                </a:ln>
                <a:solidFill>
                  <a:srgbClr val="C00000"/>
                </a:solidFill>
                <a:latin typeface="+mj-lt"/>
                <a:ea typeface="+mj-ea"/>
                <a:cs typeface="+mj-cs"/>
              </a:rPr>
              <a:t>[]’ method, ‘.ix()’ method, ‘.loc[]’ method, Iterative method ,‘.pop()’ method &amp; del statement. </a:t>
            </a:r>
            <a:r>
              <a:rPr lang="en-US" sz="1400" dirty="0">
                <a:ln w="3175" cmpd="sng">
                  <a:noFill/>
                </a:ln>
                <a:latin typeface="+mj-lt"/>
                <a:ea typeface="+mj-ea"/>
                <a:cs typeface="+mj-cs"/>
              </a:rPr>
              <a:t>Few methods are used in project as below:</a:t>
            </a:r>
          </a:p>
        </p:txBody>
      </p:sp>
      <p:sp>
        <p:nvSpPr>
          <p:cNvPr id="5" name="TextBox 4">
            <a:extLst>
              <a:ext uri="{FF2B5EF4-FFF2-40B4-BE49-F238E27FC236}">
                <a16:creationId xmlns:a16="http://schemas.microsoft.com/office/drawing/2014/main" id="{A987FACF-7333-FF1A-BF9C-1CB48CE2F12B}"/>
              </a:ext>
            </a:extLst>
          </p:cNvPr>
          <p:cNvSpPr txBox="1"/>
          <p:nvPr/>
        </p:nvSpPr>
        <p:spPr>
          <a:xfrm>
            <a:off x="765142" y="1300270"/>
            <a:ext cx="10661715" cy="307777"/>
          </a:xfrm>
          <a:prstGeom prst="rect">
            <a:avLst/>
          </a:prstGeom>
          <a:noFill/>
        </p:spPr>
        <p:txBody>
          <a:bodyPr wrap="square" rtlCol="0">
            <a:spAutoFit/>
          </a:bodyPr>
          <a:lstStyle/>
          <a:p>
            <a:pPr marL="285750" indent="-285750" algn="just">
              <a:buFont typeface="Arial" panose="020B0604020202020204" pitchFamily="34" charset="0"/>
              <a:buChar char="•"/>
            </a:pPr>
            <a:r>
              <a:rPr lang="en-US" sz="1400" b="1" dirty="0">
                <a:ln w="3175" cmpd="sng">
                  <a:noFill/>
                </a:ln>
                <a:solidFill>
                  <a:schemeClr val="tx1">
                    <a:lumMod val="85000"/>
                    <a:lumOff val="15000"/>
                  </a:schemeClr>
                </a:solidFill>
                <a:latin typeface="+mj-lt"/>
                <a:ea typeface="+mj-ea"/>
                <a:cs typeface="+mj-cs"/>
              </a:rPr>
              <a:t>Dropping Individual column &amp; multiple columns using </a:t>
            </a:r>
            <a:r>
              <a:rPr lang="en-US" sz="1400" b="1" i="1" dirty="0">
                <a:ln w="3175" cmpd="sng">
                  <a:noFill/>
                </a:ln>
                <a:solidFill>
                  <a:srgbClr val="C00000"/>
                </a:solidFill>
                <a:latin typeface="+mj-lt"/>
                <a:ea typeface="+mj-ea"/>
                <a:cs typeface="+mj-cs"/>
              </a:rPr>
              <a:t>.drop() method</a:t>
            </a:r>
            <a:endParaRPr lang="en-IN" sz="1400" b="1" i="1" dirty="0">
              <a:ln w="3175" cmpd="sng">
                <a:noFill/>
              </a:ln>
              <a:solidFill>
                <a:srgbClr val="C00000"/>
              </a:solidFill>
              <a:latin typeface="+mj-lt"/>
              <a:ea typeface="+mj-ea"/>
              <a:cs typeface="+mj-cs"/>
            </a:endParaRPr>
          </a:p>
        </p:txBody>
      </p:sp>
      <p:pic>
        <p:nvPicPr>
          <p:cNvPr id="3" name="Picture 2">
            <a:extLst>
              <a:ext uri="{FF2B5EF4-FFF2-40B4-BE49-F238E27FC236}">
                <a16:creationId xmlns:a16="http://schemas.microsoft.com/office/drawing/2014/main" id="{4B396BDC-4870-45EC-A666-0D14023C2DC3}"/>
              </a:ext>
            </a:extLst>
          </p:cNvPr>
          <p:cNvPicPr>
            <a:picLocks noChangeAspect="1"/>
          </p:cNvPicPr>
          <p:nvPr/>
        </p:nvPicPr>
        <p:blipFill rotWithShape="1">
          <a:blip r:embed="rId2"/>
          <a:srcRect l="25231" t="45316" r="32795" b="13929"/>
          <a:stretch/>
        </p:blipFill>
        <p:spPr>
          <a:xfrm>
            <a:off x="765142" y="1679912"/>
            <a:ext cx="10337054" cy="4384458"/>
          </a:xfrm>
          <a:prstGeom prst="rect">
            <a:avLst/>
          </a:prstGeom>
        </p:spPr>
      </p:pic>
      <p:sp>
        <p:nvSpPr>
          <p:cNvPr id="2" name="Slide Number Placeholder 1">
            <a:extLst>
              <a:ext uri="{FF2B5EF4-FFF2-40B4-BE49-F238E27FC236}">
                <a16:creationId xmlns:a16="http://schemas.microsoft.com/office/drawing/2014/main" id="{9D10C60F-BF40-B724-CFDD-2E82F71E4052}"/>
              </a:ext>
            </a:extLst>
          </p:cNvPr>
          <p:cNvSpPr>
            <a:spLocks noGrp="1"/>
          </p:cNvSpPr>
          <p:nvPr>
            <p:ph type="sldNum" sz="quarter" idx="12"/>
          </p:nvPr>
        </p:nvSpPr>
        <p:spPr/>
        <p:txBody>
          <a:bodyPr/>
          <a:lstStyle/>
          <a:p>
            <a:fld id="{5B217209-EB3F-4CBB-ADE6-86A4576C900C}" type="slidenum">
              <a:rPr lang="en-IN" smtClean="0"/>
              <a:t>12</a:t>
            </a:fld>
            <a:endParaRPr lang="en-IN"/>
          </a:p>
        </p:txBody>
      </p:sp>
      <p:sp>
        <p:nvSpPr>
          <p:cNvPr id="7" name="Arrow: Right 6">
            <a:hlinkClick r:id="rId3" action="ppaction://hlinksldjump"/>
            <a:extLst>
              <a:ext uri="{FF2B5EF4-FFF2-40B4-BE49-F238E27FC236}">
                <a16:creationId xmlns:a16="http://schemas.microsoft.com/office/drawing/2014/main" id="{9B74FBE6-E7CC-752E-F184-07D702BFDBA1}"/>
              </a:ext>
            </a:extLst>
          </p:cNvPr>
          <p:cNvSpPr/>
          <p:nvPr/>
        </p:nvSpPr>
        <p:spPr>
          <a:xfrm rot="10800000">
            <a:off x="11170763" y="5988346"/>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5835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987FACF-7333-FF1A-BF9C-1CB48CE2F12B}"/>
              </a:ext>
            </a:extLst>
          </p:cNvPr>
          <p:cNvSpPr txBox="1"/>
          <p:nvPr/>
        </p:nvSpPr>
        <p:spPr>
          <a:xfrm>
            <a:off x="765142" y="670545"/>
            <a:ext cx="10661715" cy="307777"/>
          </a:xfrm>
          <a:prstGeom prst="rect">
            <a:avLst/>
          </a:prstGeom>
          <a:noFill/>
        </p:spPr>
        <p:txBody>
          <a:bodyPr wrap="square" rtlCol="0">
            <a:spAutoFit/>
          </a:bodyPr>
          <a:lstStyle/>
          <a:p>
            <a:pPr marL="285750" indent="-285750" algn="just">
              <a:buFont typeface="Arial" panose="020B0604020202020204" pitchFamily="34" charset="0"/>
              <a:buChar char="•"/>
            </a:pPr>
            <a:r>
              <a:rPr lang="en-US" sz="1400" b="1" dirty="0">
                <a:ln w="3175" cmpd="sng">
                  <a:noFill/>
                </a:ln>
                <a:solidFill>
                  <a:schemeClr val="tx1">
                    <a:lumMod val="85000"/>
                    <a:lumOff val="15000"/>
                  </a:schemeClr>
                </a:solidFill>
                <a:latin typeface="+mj-lt"/>
                <a:ea typeface="+mj-ea"/>
                <a:cs typeface="+mj-cs"/>
              </a:rPr>
              <a:t>Dropping column using </a:t>
            </a:r>
            <a:r>
              <a:rPr lang="en-US" sz="1400" b="1" i="1" dirty="0">
                <a:ln w="3175" cmpd="sng">
                  <a:noFill/>
                </a:ln>
                <a:solidFill>
                  <a:srgbClr val="C00000"/>
                </a:solidFill>
                <a:latin typeface="+mj-lt"/>
                <a:ea typeface="+mj-ea"/>
                <a:cs typeface="+mj-cs"/>
              </a:rPr>
              <a:t>del statement</a:t>
            </a:r>
            <a:endParaRPr lang="en-IN" sz="1400" b="1" i="1" dirty="0">
              <a:ln w="3175" cmpd="sng">
                <a:noFill/>
              </a:ln>
              <a:solidFill>
                <a:srgbClr val="C00000"/>
              </a:solidFill>
              <a:latin typeface="+mj-lt"/>
              <a:ea typeface="+mj-ea"/>
              <a:cs typeface="+mj-cs"/>
            </a:endParaRPr>
          </a:p>
        </p:txBody>
      </p:sp>
      <p:pic>
        <p:nvPicPr>
          <p:cNvPr id="2" name="Picture 1">
            <a:extLst>
              <a:ext uri="{FF2B5EF4-FFF2-40B4-BE49-F238E27FC236}">
                <a16:creationId xmlns:a16="http://schemas.microsoft.com/office/drawing/2014/main" id="{0099FEEA-4CB9-F49D-2E48-EF2852DA03D0}"/>
              </a:ext>
            </a:extLst>
          </p:cNvPr>
          <p:cNvPicPr>
            <a:picLocks noChangeAspect="1"/>
          </p:cNvPicPr>
          <p:nvPr/>
        </p:nvPicPr>
        <p:blipFill rotWithShape="1">
          <a:blip r:embed="rId2"/>
          <a:srcRect l="24700" t="43238" r="36356" b="18508"/>
          <a:stretch/>
        </p:blipFill>
        <p:spPr>
          <a:xfrm>
            <a:off x="1032559" y="1055956"/>
            <a:ext cx="9457162" cy="3904233"/>
          </a:xfrm>
          <a:prstGeom prst="rect">
            <a:avLst/>
          </a:prstGeom>
        </p:spPr>
      </p:pic>
      <p:sp>
        <p:nvSpPr>
          <p:cNvPr id="3" name="Slide Number Placeholder 2">
            <a:extLst>
              <a:ext uri="{FF2B5EF4-FFF2-40B4-BE49-F238E27FC236}">
                <a16:creationId xmlns:a16="http://schemas.microsoft.com/office/drawing/2014/main" id="{D2E238C1-513D-E811-787F-3DE8A0F4C7A9}"/>
              </a:ext>
            </a:extLst>
          </p:cNvPr>
          <p:cNvSpPr>
            <a:spLocks noGrp="1"/>
          </p:cNvSpPr>
          <p:nvPr>
            <p:ph type="sldNum" sz="quarter" idx="12"/>
          </p:nvPr>
        </p:nvSpPr>
        <p:spPr/>
        <p:txBody>
          <a:bodyPr/>
          <a:lstStyle/>
          <a:p>
            <a:fld id="{5B217209-EB3F-4CBB-ADE6-86A4576C900C}" type="slidenum">
              <a:rPr lang="en-IN" smtClean="0"/>
              <a:t>13</a:t>
            </a:fld>
            <a:endParaRPr lang="en-IN"/>
          </a:p>
        </p:txBody>
      </p:sp>
      <p:sp>
        <p:nvSpPr>
          <p:cNvPr id="6" name="Arrow: Right 5">
            <a:hlinkClick r:id="rId3" action="ppaction://hlinksldjump"/>
            <a:extLst>
              <a:ext uri="{FF2B5EF4-FFF2-40B4-BE49-F238E27FC236}">
                <a16:creationId xmlns:a16="http://schemas.microsoft.com/office/drawing/2014/main" id="{16F6AE75-CC63-5C25-E183-2E440CA020B2}"/>
              </a:ext>
            </a:extLst>
          </p:cNvPr>
          <p:cNvSpPr/>
          <p:nvPr/>
        </p:nvSpPr>
        <p:spPr>
          <a:xfrm rot="10800000">
            <a:off x="11170763" y="5988346"/>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22218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3C0D49-6682-7C3F-4983-163081EB67BD}"/>
              </a:ext>
            </a:extLst>
          </p:cNvPr>
          <p:cNvSpPr txBox="1"/>
          <p:nvPr/>
        </p:nvSpPr>
        <p:spPr>
          <a:xfrm>
            <a:off x="765142" y="735214"/>
            <a:ext cx="10661715" cy="553998"/>
          </a:xfrm>
          <a:prstGeom prst="rect">
            <a:avLst/>
          </a:prstGeom>
          <a:noFill/>
        </p:spPr>
        <p:txBody>
          <a:bodyPr wrap="square" rtlCol="0">
            <a:spAutoFit/>
          </a:bodyPr>
          <a:lstStyle/>
          <a:p>
            <a:pPr marL="342900" indent="-342900" algn="just">
              <a:buFont typeface="+mj-lt"/>
              <a:buAutoNum type="arabicPeriod" startAt="4"/>
            </a:pPr>
            <a:r>
              <a:rPr lang="en-US" sz="1600" b="1" u="sng" dirty="0">
                <a:ln w="3175" cmpd="sng">
                  <a:noFill/>
                </a:ln>
                <a:solidFill>
                  <a:schemeClr val="tx1">
                    <a:lumMod val="85000"/>
                    <a:lumOff val="15000"/>
                  </a:schemeClr>
                </a:solidFill>
                <a:latin typeface="+mj-lt"/>
                <a:ea typeface="+mj-ea"/>
                <a:cs typeface="+mj-cs"/>
              </a:rPr>
              <a:t>Check the dimensions of the datasets</a:t>
            </a:r>
            <a:r>
              <a:rPr lang="en-US" sz="1400" dirty="0">
                <a:ln w="3175" cmpd="sng">
                  <a:noFill/>
                </a:ln>
                <a:latin typeface="+mj-lt"/>
                <a:ea typeface="+mj-ea"/>
                <a:cs typeface="+mj-cs"/>
              </a:rPr>
              <a:t>: Checking dimensions in Python refers to determining the number of axes or subscripts required to specify an individual element of an array. Checking dimensions in project through </a:t>
            </a:r>
            <a:r>
              <a:rPr lang="en-US" sz="1400" b="1" i="1" dirty="0">
                <a:ln w="3175" cmpd="sng">
                  <a:noFill/>
                </a:ln>
                <a:solidFill>
                  <a:srgbClr val="C00000"/>
                </a:solidFill>
                <a:latin typeface="+mj-lt"/>
                <a:ea typeface="+mj-ea"/>
                <a:cs typeface="+mj-cs"/>
              </a:rPr>
              <a:t>.shape() method</a:t>
            </a:r>
          </a:p>
        </p:txBody>
      </p:sp>
      <p:pic>
        <p:nvPicPr>
          <p:cNvPr id="2" name="Picture 1">
            <a:extLst>
              <a:ext uri="{FF2B5EF4-FFF2-40B4-BE49-F238E27FC236}">
                <a16:creationId xmlns:a16="http://schemas.microsoft.com/office/drawing/2014/main" id="{78C50B2C-D2B9-046A-60B5-CBD13F24853E}"/>
              </a:ext>
            </a:extLst>
          </p:cNvPr>
          <p:cNvPicPr>
            <a:picLocks noChangeAspect="1"/>
          </p:cNvPicPr>
          <p:nvPr/>
        </p:nvPicPr>
        <p:blipFill rotWithShape="1">
          <a:blip r:embed="rId2"/>
          <a:srcRect l="25524" t="46200" r="58025" b="48412"/>
          <a:stretch/>
        </p:blipFill>
        <p:spPr>
          <a:xfrm>
            <a:off x="3456653" y="1572921"/>
            <a:ext cx="3993013" cy="553998"/>
          </a:xfrm>
          <a:prstGeom prst="rect">
            <a:avLst/>
          </a:prstGeom>
        </p:spPr>
      </p:pic>
      <p:pic>
        <p:nvPicPr>
          <p:cNvPr id="6" name="Picture 5">
            <a:extLst>
              <a:ext uri="{FF2B5EF4-FFF2-40B4-BE49-F238E27FC236}">
                <a16:creationId xmlns:a16="http://schemas.microsoft.com/office/drawing/2014/main" id="{189D0D06-0956-7C50-2ACB-3A582B92DD48}"/>
              </a:ext>
            </a:extLst>
          </p:cNvPr>
          <p:cNvPicPr>
            <a:picLocks noChangeAspect="1"/>
          </p:cNvPicPr>
          <p:nvPr/>
        </p:nvPicPr>
        <p:blipFill rotWithShape="1">
          <a:blip r:embed="rId3"/>
          <a:srcRect l="25533" t="53879" r="57495" b="39656"/>
          <a:stretch/>
        </p:blipFill>
        <p:spPr>
          <a:xfrm>
            <a:off x="3456654" y="2250866"/>
            <a:ext cx="3993011" cy="665019"/>
          </a:xfrm>
          <a:prstGeom prst="rect">
            <a:avLst/>
          </a:prstGeom>
        </p:spPr>
      </p:pic>
      <p:pic>
        <p:nvPicPr>
          <p:cNvPr id="8" name="Picture 7">
            <a:extLst>
              <a:ext uri="{FF2B5EF4-FFF2-40B4-BE49-F238E27FC236}">
                <a16:creationId xmlns:a16="http://schemas.microsoft.com/office/drawing/2014/main" id="{4F512293-6DE5-B2E2-28E6-E565010D08E6}"/>
              </a:ext>
            </a:extLst>
          </p:cNvPr>
          <p:cNvPicPr>
            <a:picLocks noChangeAspect="1"/>
          </p:cNvPicPr>
          <p:nvPr/>
        </p:nvPicPr>
        <p:blipFill rotWithShape="1">
          <a:blip r:embed="rId4"/>
          <a:srcRect l="24559" t="40181" r="52059" b="53465"/>
          <a:stretch/>
        </p:blipFill>
        <p:spPr>
          <a:xfrm>
            <a:off x="3456653" y="3054337"/>
            <a:ext cx="3993010" cy="623455"/>
          </a:xfrm>
          <a:prstGeom prst="rect">
            <a:avLst/>
          </a:prstGeom>
        </p:spPr>
      </p:pic>
      <p:pic>
        <p:nvPicPr>
          <p:cNvPr id="9" name="Picture 8">
            <a:extLst>
              <a:ext uri="{FF2B5EF4-FFF2-40B4-BE49-F238E27FC236}">
                <a16:creationId xmlns:a16="http://schemas.microsoft.com/office/drawing/2014/main" id="{DF07DEA1-7971-9757-C7D0-9284E8A5AFDD}"/>
              </a:ext>
            </a:extLst>
          </p:cNvPr>
          <p:cNvPicPr>
            <a:picLocks noChangeAspect="1"/>
          </p:cNvPicPr>
          <p:nvPr/>
        </p:nvPicPr>
        <p:blipFill rotWithShape="1">
          <a:blip r:embed="rId5"/>
          <a:srcRect l="24965" t="50511" r="58151" b="42350"/>
          <a:stretch/>
        </p:blipFill>
        <p:spPr>
          <a:xfrm>
            <a:off x="3456653" y="3725090"/>
            <a:ext cx="3993010" cy="734291"/>
          </a:xfrm>
          <a:prstGeom prst="rect">
            <a:avLst/>
          </a:prstGeom>
        </p:spPr>
      </p:pic>
      <p:pic>
        <p:nvPicPr>
          <p:cNvPr id="10" name="Picture 9">
            <a:extLst>
              <a:ext uri="{FF2B5EF4-FFF2-40B4-BE49-F238E27FC236}">
                <a16:creationId xmlns:a16="http://schemas.microsoft.com/office/drawing/2014/main" id="{9734C0EC-95C6-A304-B221-8F4DF567275F}"/>
              </a:ext>
            </a:extLst>
          </p:cNvPr>
          <p:cNvPicPr>
            <a:picLocks noChangeAspect="1"/>
          </p:cNvPicPr>
          <p:nvPr/>
        </p:nvPicPr>
        <p:blipFill rotWithShape="1">
          <a:blip r:embed="rId6"/>
          <a:srcRect l="25382" t="55764" r="58044" b="37771"/>
          <a:stretch/>
        </p:blipFill>
        <p:spPr>
          <a:xfrm>
            <a:off x="3456653" y="4556852"/>
            <a:ext cx="3993010" cy="665019"/>
          </a:xfrm>
          <a:prstGeom prst="rect">
            <a:avLst/>
          </a:prstGeom>
        </p:spPr>
      </p:pic>
      <p:sp>
        <p:nvSpPr>
          <p:cNvPr id="3" name="Slide Number Placeholder 2">
            <a:extLst>
              <a:ext uri="{FF2B5EF4-FFF2-40B4-BE49-F238E27FC236}">
                <a16:creationId xmlns:a16="http://schemas.microsoft.com/office/drawing/2014/main" id="{8A2DE904-14A8-09EF-5508-ACAF082728B7}"/>
              </a:ext>
            </a:extLst>
          </p:cNvPr>
          <p:cNvSpPr>
            <a:spLocks noGrp="1"/>
          </p:cNvSpPr>
          <p:nvPr>
            <p:ph type="sldNum" sz="quarter" idx="12"/>
          </p:nvPr>
        </p:nvSpPr>
        <p:spPr/>
        <p:txBody>
          <a:bodyPr/>
          <a:lstStyle/>
          <a:p>
            <a:fld id="{5B217209-EB3F-4CBB-ADE6-86A4576C900C}" type="slidenum">
              <a:rPr lang="en-IN" smtClean="0"/>
              <a:t>14</a:t>
            </a:fld>
            <a:endParaRPr lang="en-IN"/>
          </a:p>
        </p:txBody>
      </p:sp>
      <p:sp>
        <p:nvSpPr>
          <p:cNvPr id="7" name="Arrow: Right 6">
            <a:hlinkClick r:id="rId7" action="ppaction://hlinksldjump"/>
            <a:extLst>
              <a:ext uri="{FF2B5EF4-FFF2-40B4-BE49-F238E27FC236}">
                <a16:creationId xmlns:a16="http://schemas.microsoft.com/office/drawing/2014/main" id="{2A0890E0-01AC-1F51-352D-6573335125A1}"/>
              </a:ext>
            </a:extLst>
          </p:cNvPr>
          <p:cNvSpPr/>
          <p:nvPr/>
        </p:nvSpPr>
        <p:spPr>
          <a:xfrm rot="10800000">
            <a:off x="11170763" y="5988346"/>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39441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3C0D49-6682-7C3F-4983-163081EB67BD}"/>
              </a:ext>
            </a:extLst>
          </p:cNvPr>
          <p:cNvSpPr txBox="1"/>
          <p:nvPr/>
        </p:nvSpPr>
        <p:spPr>
          <a:xfrm>
            <a:off x="765142" y="735214"/>
            <a:ext cx="10661715" cy="769441"/>
          </a:xfrm>
          <a:prstGeom prst="rect">
            <a:avLst/>
          </a:prstGeom>
          <a:noFill/>
        </p:spPr>
        <p:txBody>
          <a:bodyPr wrap="square" rtlCol="0">
            <a:spAutoFit/>
          </a:bodyPr>
          <a:lstStyle/>
          <a:p>
            <a:pPr marL="342900" indent="-342900" algn="just">
              <a:buFont typeface="+mj-lt"/>
              <a:buAutoNum type="arabicPeriod" startAt="4"/>
            </a:pPr>
            <a:r>
              <a:rPr lang="en-US" sz="1600" b="1" u="sng" dirty="0">
                <a:ln w="3175" cmpd="sng">
                  <a:noFill/>
                </a:ln>
                <a:solidFill>
                  <a:schemeClr val="tx1">
                    <a:lumMod val="85000"/>
                    <a:lumOff val="15000"/>
                  </a:schemeClr>
                </a:solidFill>
                <a:latin typeface="+mj-lt"/>
                <a:ea typeface="+mj-ea"/>
                <a:cs typeface="+mj-cs"/>
              </a:rPr>
              <a:t>Check data types of the datasets</a:t>
            </a:r>
            <a:r>
              <a:rPr lang="en-US" sz="1400" dirty="0">
                <a:ln w="3175" cmpd="sng">
                  <a:noFill/>
                </a:ln>
                <a:latin typeface="+mj-lt"/>
                <a:ea typeface="+mj-ea"/>
                <a:cs typeface="+mj-cs"/>
              </a:rPr>
              <a:t>: In Python, there are several built-in data types that can be used to store and manipulate data. Datatypes of datasets in Python refers to the types of data that are stored in a data sets. </a:t>
            </a:r>
          </a:p>
          <a:p>
            <a:pPr marL="285750" indent="-285750" algn="just">
              <a:buFont typeface="Arial" panose="020B0604020202020204" pitchFamily="34" charset="0"/>
              <a:buChar char="•"/>
            </a:pPr>
            <a:r>
              <a:rPr lang="en-US" sz="1400" dirty="0">
                <a:ln w="3175" cmpd="sng">
                  <a:noFill/>
                </a:ln>
                <a:latin typeface="+mj-lt"/>
                <a:ea typeface="+mj-ea"/>
                <a:cs typeface="+mj-cs"/>
              </a:rPr>
              <a:t> Finding of data type of </a:t>
            </a:r>
            <a:r>
              <a:rPr lang="en-US" sz="1400" b="1" dirty="0">
                <a:ln w="3175" cmpd="sng">
                  <a:noFill/>
                </a:ln>
                <a:latin typeface="+mj-lt"/>
                <a:ea typeface="+mj-ea"/>
                <a:cs typeface="+mj-cs"/>
              </a:rPr>
              <a:t>overall dataset </a:t>
            </a:r>
            <a:r>
              <a:rPr lang="en-US" sz="1400" dirty="0">
                <a:ln w="3175" cmpd="sng">
                  <a:noFill/>
                </a:ln>
                <a:latin typeface="+mj-lt"/>
                <a:ea typeface="+mj-ea"/>
                <a:cs typeface="+mj-cs"/>
              </a:rPr>
              <a:t>as well as </a:t>
            </a:r>
            <a:r>
              <a:rPr lang="en-US" sz="1400" b="1" dirty="0">
                <a:ln w="3175" cmpd="sng">
                  <a:noFill/>
                </a:ln>
                <a:latin typeface="+mj-lt"/>
                <a:ea typeface="+mj-ea"/>
                <a:cs typeface="+mj-cs"/>
              </a:rPr>
              <a:t>of individual column </a:t>
            </a:r>
            <a:r>
              <a:rPr lang="en-US" sz="1400" dirty="0">
                <a:ln w="3175" cmpd="sng">
                  <a:noFill/>
                </a:ln>
                <a:latin typeface="+mj-lt"/>
                <a:ea typeface="+mj-ea"/>
                <a:cs typeface="+mj-cs"/>
              </a:rPr>
              <a:t>as shown in below screenshots from Task 1 &amp; Task 2</a:t>
            </a:r>
            <a:endParaRPr lang="en-US" sz="1400" b="1" i="1" dirty="0">
              <a:ln w="3175" cmpd="sng">
                <a:noFill/>
              </a:ln>
              <a:solidFill>
                <a:srgbClr val="C00000"/>
              </a:solidFill>
              <a:latin typeface="+mj-lt"/>
              <a:ea typeface="+mj-ea"/>
              <a:cs typeface="+mj-cs"/>
            </a:endParaRPr>
          </a:p>
        </p:txBody>
      </p:sp>
      <p:pic>
        <p:nvPicPr>
          <p:cNvPr id="3" name="Picture 2">
            <a:extLst>
              <a:ext uri="{FF2B5EF4-FFF2-40B4-BE49-F238E27FC236}">
                <a16:creationId xmlns:a16="http://schemas.microsoft.com/office/drawing/2014/main" id="{7876D192-19D9-9C3B-052F-D34280311BC2}"/>
              </a:ext>
            </a:extLst>
          </p:cNvPr>
          <p:cNvPicPr>
            <a:picLocks noChangeAspect="1"/>
          </p:cNvPicPr>
          <p:nvPr/>
        </p:nvPicPr>
        <p:blipFill rotWithShape="1">
          <a:blip r:embed="rId2"/>
          <a:srcRect l="20230" t="27074" r="53479" b="36019"/>
          <a:stretch/>
        </p:blipFill>
        <p:spPr>
          <a:xfrm>
            <a:off x="845340" y="1524000"/>
            <a:ext cx="4807527" cy="3796145"/>
          </a:xfrm>
          <a:prstGeom prst="rect">
            <a:avLst/>
          </a:prstGeom>
        </p:spPr>
      </p:pic>
      <p:pic>
        <p:nvPicPr>
          <p:cNvPr id="5" name="Picture 4">
            <a:extLst>
              <a:ext uri="{FF2B5EF4-FFF2-40B4-BE49-F238E27FC236}">
                <a16:creationId xmlns:a16="http://schemas.microsoft.com/office/drawing/2014/main" id="{1092465D-B84E-20DC-A0F6-18DE63F28DC4}"/>
              </a:ext>
            </a:extLst>
          </p:cNvPr>
          <p:cNvPicPr>
            <a:picLocks noChangeAspect="1"/>
          </p:cNvPicPr>
          <p:nvPr/>
        </p:nvPicPr>
        <p:blipFill rotWithShape="1">
          <a:blip r:embed="rId3"/>
          <a:srcRect l="20381" t="41487" r="54085" b="21741"/>
          <a:stretch/>
        </p:blipFill>
        <p:spPr>
          <a:xfrm>
            <a:off x="6005087" y="1524000"/>
            <a:ext cx="4668983" cy="3782291"/>
          </a:xfrm>
          <a:prstGeom prst="rect">
            <a:avLst/>
          </a:prstGeom>
        </p:spPr>
      </p:pic>
      <p:sp>
        <p:nvSpPr>
          <p:cNvPr id="2" name="Slide Number Placeholder 1">
            <a:extLst>
              <a:ext uri="{FF2B5EF4-FFF2-40B4-BE49-F238E27FC236}">
                <a16:creationId xmlns:a16="http://schemas.microsoft.com/office/drawing/2014/main" id="{1E01CE01-63F1-E1E9-A057-CFACA397EC1C}"/>
              </a:ext>
            </a:extLst>
          </p:cNvPr>
          <p:cNvSpPr>
            <a:spLocks noGrp="1"/>
          </p:cNvSpPr>
          <p:nvPr>
            <p:ph type="sldNum" sz="quarter" idx="12"/>
          </p:nvPr>
        </p:nvSpPr>
        <p:spPr/>
        <p:txBody>
          <a:bodyPr/>
          <a:lstStyle/>
          <a:p>
            <a:fld id="{5B217209-EB3F-4CBB-ADE6-86A4576C900C}" type="slidenum">
              <a:rPr lang="en-IN" smtClean="0"/>
              <a:t>15</a:t>
            </a:fld>
            <a:endParaRPr lang="en-IN"/>
          </a:p>
        </p:txBody>
      </p:sp>
      <p:sp>
        <p:nvSpPr>
          <p:cNvPr id="7" name="Arrow: Right 6">
            <a:hlinkClick r:id="rId4" action="ppaction://hlinksldjump"/>
            <a:extLst>
              <a:ext uri="{FF2B5EF4-FFF2-40B4-BE49-F238E27FC236}">
                <a16:creationId xmlns:a16="http://schemas.microsoft.com/office/drawing/2014/main" id="{D1BFC4AB-A4DC-F167-CC49-875E43AEF74F}"/>
              </a:ext>
            </a:extLst>
          </p:cNvPr>
          <p:cNvSpPr/>
          <p:nvPr/>
        </p:nvSpPr>
        <p:spPr>
          <a:xfrm rot="10800000">
            <a:off x="11170763" y="5988346"/>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 name="Straight Connector 7">
            <a:extLst>
              <a:ext uri="{FF2B5EF4-FFF2-40B4-BE49-F238E27FC236}">
                <a16:creationId xmlns:a16="http://schemas.microsoft.com/office/drawing/2014/main" id="{CACCE309-1E0B-C69E-5EBE-65619EC935DA}"/>
              </a:ext>
            </a:extLst>
          </p:cNvPr>
          <p:cNvCxnSpPr/>
          <p:nvPr/>
        </p:nvCxnSpPr>
        <p:spPr>
          <a:xfrm>
            <a:off x="5891753" y="1630837"/>
            <a:ext cx="0" cy="368930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0479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3C0D49-6682-7C3F-4983-163081EB67BD}"/>
              </a:ext>
            </a:extLst>
          </p:cNvPr>
          <p:cNvSpPr txBox="1"/>
          <p:nvPr/>
        </p:nvSpPr>
        <p:spPr>
          <a:xfrm>
            <a:off x="765142" y="735214"/>
            <a:ext cx="10661715" cy="307777"/>
          </a:xfrm>
          <a:prstGeom prst="rect">
            <a:avLst/>
          </a:prstGeom>
          <a:noFill/>
        </p:spPr>
        <p:txBody>
          <a:bodyPr wrap="square" rtlCol="0">
            <a:spAutoFit/>
          </a:bodyPr>
          <a:lstStyle/>
          <a:p>
            <a:pPr marL="285750" indent="-285750" algn="just">
              <a:buFont typeface="Arial" panose="020B0604020202020204" pitchFamily="34" charset="0"/>
              <a:buChar char="•"/>
            </a:pPr>
            <a:r>
              <a:rPr lang="en-US" sz="1400" dirty="0">
                <a:ln w="3175" cmpd="sng">
                  <a:noFill/>
                </a:ln>
                <a:latin typeface="+mj-lt"/>
                <a:ea typeface="+mj-ea"/>
                <a:cs typeface="+mj-cs"/>
              </a:rPr>
              <a:t>Finding of data type by </a:t>
            </a:r>
            <a:r>
              <a:rPr lang="en-US" sz="1400" b="1" dirty="0">
                <a:ln w="3175" cmpd="sng">
                  <a:noFill/>
                </a:ln>
                <a:latin typeface="+mj-lt"/>
                <a:ea typeface="+mj-ea"/>
                <a:cs typeface="+mj-cs"/>
              </a:rPr>
              <a:t>including</a:t>
            </a:r>
            <a:r>
              <a:rPr lang="en-US" sz="1400" dirty="0">
                <a:ln w="3175" cmpd="sng">
                  <a:noFill/>
                </a:ln>
                <a:latin typeface="+mj-lt"/>
                <a:ea typeface="+mj-ea"/>
                <a:cs typeface="+mj-cs"/>
              </a:rPr>
              <a:t> or </a:t>
            </a:r>
            <a:r>
              <a:rPr lang="en-US" sz="1400" b="1" dirty="0">
                <a:ln w="3175" cmpd="sng">
                  <a:noFill/>
                </a:ln>
                <a:latin typeface="+mj-lt"/>
                <a:ea typeface="+mj-ea"/>
                <a:cs typeface="+mj-cs"/>
              </a:rPr>
              <a:t>excluding </a:t>
            </a:r>
            <a:r>
              <a:rPr lang="en-US" sz="1400" dirty="0">
                <a:ln w="3175" cmpd="sng">
                  <a:noFill/>
                </a:ln>
                <a:latin typeface="+mj-lt"/>
                <a:ea typeface="+mj-ea"/>
                <a:cs typeface="+mj-cs"/>
              </a:rPr>
              <a:t>data type as shown in below screenshots from Task 1</a:t>
            </a:r>
            <a:endParaRPr lang="en-US" sz="1400" b="1" i="1" dirty="0">
              <a:ln w="3175" cmpd="sng">
                <a:noFill/>
              </a:ln>
              <a:solidFill>
                <a:srgbClr val="C00000"/>
              </a:solidFill>
              <a:latin typeface="+mj-lt"/>
              <a:ea typeface="+mj-ea"/>
              <a:cs typeface="+mj-cs"/>
            </a:endParaRPr>
          </a:p>
        </p:txBody>
      </p:sp>
      <p:pic>
        <p:nvPicPr>
          <p:cNvPr id="2" name="Picture 1">
            <a:extLst>
              <a:ext uri="{FF2B5EF4-FFF2-40B4-BE49-F238E27FC236}">
                <a16:creationId xmlns:a16="http://schemas.microsoft.com/office/drawing/2014/main" id="{0497AA39-12F3-FE1F-01B8-1D9AE708EF26}"/>
              </a:ext>
            </a:extLst>
          </p:cNvPr>
          <p:cNvPicPr>
            <a:picLocks noChangeAspect="1"/>
          </p:cNvPicPr>
          <p:nvPr/>
        </p:nvPicPr>
        <p:blipFill rotWithShape="1">
          <a:blip r:embed="rId2"/>
          <a:srcRect l="19926" t="22090" r="45623" b="35885"/>
          <a:stretch/>
        </p:blipFill>
        <p:spPr>
          <a:xfrm>
            <a:off x="765142" y="1267691"/>
            <a:ext cx="5330857" cy="4322618"/>
          </a:xfrm>
          <a:prstGeom prst="rect">
            <a:avLst/>
          </a:prstGeom>
        </p:spPr>
      </p:pic>
      <p:pic>
        <p:nvPicPr>
          <p:cNvPr id="6" name="Picture 5">
            <a:extLst>
              <a:ext uri="{FF2B5EF4-FFF2-40B4-BE49-F238E27FC236}">
                <a16:creationId xmlns:a16="http://schemas.microsoft.com/office/drawing/2014/main" id="{B35E3CBA-3DA3-2033-5FC3-332D6A6B1D0B}"/>
              </a:ext>
            </a:extLst>
          </p:cNvPr>
          <p:cNvPicPr>
            <a:picLocks noChangeAspect="1"/>
          </p:cNvPicPr>
          <p:nvPr/>
        </p:nvPicPr>
        <p:blipFill rotWithShape="1">
          <a:blip r:embed="rId3"/>
          <a:srcRect l="20533" t="31923" r="44311" b="26725"/>
          <a:stretch/>
        </p:blipFill>
        <p:spPr>
          <a:xfrm>
            <a:off x="6341101" y="1189204"/>
            <a:ext cx="5065337" cy="4401105"/>
          </a:xfrm>
          <a:prstGeom prst="rect">
            <a:avLst/>
          </a:prstGeom>
        </p:spPr>
      </p:pic>
      <p:sp>
        <p:nvSpPr>
          <p:cNvPr id="3" name="Slide Number Placeholder 2">
            <a:extLst>
              <a:ext uri="{FF2B5EF4-FFF2-40B4-BE49-F238E27FC236}">
                <a16:creationId xmlns:a16="http://schemas.microsoft.com/office/drawing/2014/main" id="{D63EE511-F7FE-3C4C-4EF7-4882B7849E88}"/>
              </a:ext>
            </a:extLst>
          </p:cNvPr>
          <p:cNvSpPr>
            <a:spLocks noGrp="1"/>
          </p:cNvSpPr>
          <p:nvPr>
            <p:ph type="sldNum" sz="quarter" idx="12"/>
          </p:nvPr>
        </p:nvSpPr>
        <p:spPr/>
        <p:txBody>
          <a:bodyPr/>
          <a:lstStyle/>
          <a:p>
            <a:fld id="{5B217209-EB3F-4CBB-ADE6-86A4576C900C}" type="slidenum">
              <a:rPr lang="en-IN" smtClean="0"/>
              <a:t>16</a:t>
            </a:fld>
            <a:endParaRPr lang="en-IN"/>
          </a:p>
        </p:txBody>
      </p:sp>
      <p:sp>
        <p:nvSpPr>
          <p:cNvPr id="7" name="Arrow: Right 6">
            <a:hlinkClick r:id="rId4" action="ppaction://hlinksldjump"/>
            <a:extLst>
              <a:ext uri="{FF2B5EF4-FFF2-40B4-BE49-F238E27FC236}">
                <a16:creationId xmlns:a16="http://schemas.microsoft.com/office/drawing/2014/main" id="{BCEBE01D-17F4-95DE-3BFB-EA694F5656A1}"/>
              </a:ext>
            </a:extLst>
          </p:cNvPr>
          <p:cNvSpPr/>
          <p:nvPr/>
        </p:nvSpPr>
        <p:spPr>
          <a:xfrm rot="10800000">
            <a:off x="11170763" y="5988346"/>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05329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3C0D49-6682-7C3F-4983-163081EB67BD}"/>
              </a:ext>
            </a:extLst>
          </p:cNvPr>
          <p:cNvSpPr txBox="1"/>
          <p:nvPr/>
        </p:nvSpPr>
        <p:spPr>
          <a:xfrm>
            <a:off x="765142" y="735214"/>
            <a:ext cx="10661715" cy="307777"/>
          </a:xfrm>
          <a:prstGeom prst="rect">
            <a:avLst/>
          </a:prstGeom>
          <a:noFill/>
        </p:spPr>
        <p:txBody>
          <a:bodyPr wrap="square" rtlCol="0">
            <a:spAutoFit/>
          </a:bodyPr>
          <a:lstStyle/>
          <a:p>
            <a:pPr marL="285750" indent="-285750" algn="just">
              <a:buFont typeface="Arial" panose="020B0604020202020204" pitchFamily="34" charset="0"/>
              <a:buChar char="•"/>
            </a:pPr>
            <a:r>
              <a:rPr lang="en-US" sz="1400" b="1" dirty="0">
                <a:ln w="3175" cmpd="sng">
                  <a:noFill/>
                </a:ln>
                <a:latin typeface="+mj-lt"/>
                <a:ea typeface="+mj-ea"/>
                <a:cs typeface="+mj-cs"/>
              </a:rPr>
              <a:t>Conversion of </a:t>
            </a:r>
            <a:r>
              <a:rPr lang="en-US" sz="1400" dirty="0">
                <a:ln w="3175" cmpd="sng">
                  <a:noFill/>
                </a:ln>
                <a:latin typeface="+mj-lt"/>
                <a:ea typeface="+mj-ea"/>
                <a:cs typeface="+mj-cs"/>
              </a:rPr>
              <a:t>data types as shown in below screenshots from Task 1 &amp; Task 2</a:t>
            </a:r>
            <a:endParaRPr lang="en-US" sz="1400" b="1" i="1" dirty="0">
              <a:ln w="3175" cmpd="sng">
                <a:noFill/>
              </a:ln>
              <a:solidFill>
                <a:srgbClr val="C00000"/>
              </a:solidFill>
              <a:latin typeface="+mj-lt"/>
              <a:ea typeface="+mj-ea"/>
              <a:cs typeface="+mj-cs"/>
            </a:endParaRPr>
          </a:p>
        </p:txBody>
      </p:sp>
      <p:pic>
        <p:nvPicPr>
          <p:cNvPr id="3" name="Picture 2">
            <a:extLst>
              <a:ext uri="{FF2B5EF4-FFF2-40B4-BE49-F238E27FC236}">
                <a16:creationId xmlns:a16="http://schemas.microsoft.com/office/drawing/2014/main" id="{A0FB3961-816B-C564-0286-FF8D9C680381}"/>
              </a:ext>
            </a:extLst>
          </p:cNvPr>
          <p:cNvPicPr>
            <a:picLocks noChangeAspect="1"/>
          </p:cNvPicPr>
          <p:nvPr/>
        </p:nvPicPr>
        <p:blipFill rotWithShape="1">
          <a:blip r:embed="rId2"/>
          <a:srcRect l="20003" t="44181" r="42493" b="35345"/>
          <a:stretch/>
        </p:blipFill>
        <p:spPr>
          <a:xfrm>
            <a:off x="1487933" y="1042991"/>
            <a:ext cx="7835175" cy="2105892"/>
          </a:xfrm>
          <a:prstGeom prst="rect">
            <a:avLst/>
          </a:prstGeom>
        </p:spPr>
      </p:pic>
      <p:pic>
        <p:nvPicPr>
          <p:cNvPr id="5" name="Picture 4">
            <a:extLst>
              <a:ext uri="{FF2B5EF4-FFF2-40B4-BE49-F238E27FC236}">
                <a16:creationId xmlns:a16="http://schemas.microsoft.com/office/drawing/2014/main" id="{BD845D3A-C01B-105B-088E-F29C51EBD95A}"/>
              </a:ext>
            </a:extLst>
          </p:cNvPr>
          <p:cNvPicPr>
            <a:picLocks noChangeAspect="1"/>
          </p:cNvPicPr>
          <p:nvPr/>
        </p:nvPicPr>
        <p:blipFill rotWithShape="1">
          <a:blip r:embed="rId3"/>
          <a:srcRect l="20381" t="41891" r="44993" b="19451"/>
          <a:stretch/>
        </p:blipFill>
        <p:spPr>
          <a:xfrm>
            <a:off x="1487934" y="3261674"/>
            <a:ext cx="7835175" cy="2861112"/>
          </a:xfrm>
          <a:prstGeom prst="rect">
            <a:avLst/>
          </a:prstGeom>
        </p:spPr>
      </p:pic>
      <p:sp>
        <p:nvSpPr>
          <p:cNvPr id="7" name="TextBox 6">
            <a:extLst>
              <a:ext uri="{FF2B5EF4-FFF2-40B4-BE49-F238E27FC236}">
                <a16:creationId xmlns:a16="http://schemas.microsoft.com/office/drawing/2014/main" id="{D1114EFE-74BE-9A57-4BD1-CBA4BA1C3159}"/>
              </a:ext>
            </a:extLst>
          </p:cNvPr>
          <p:cNvSpPr txBox="1"/>
          <p:nvPr/>
        </p:nvSpPr>
        <p:spPr>
          <a:xfrm>
            <a:off x="765142" y="1187774"/>
            <a:ext cx="758093" cy="307777"/>
          </a:xfrm>
          <a:prstGeom prst="rect">
            <a:avLst/>
          </a:prstGeom>
          <a:noFill/>
        </p:spPr>
        <p:txBody>
          <a:bodyPr wrap="none" rtlCol="0">
            <a:spAutoFit/>
          </a:bodyPr>
          <a:lstStyle/>
          <a:p>
            <a:r>
              <a:rPr lang="en-US" sz="1400" b="1" dirty="0"/>
              <a:t>Task 1 :</a:t>
            </a:r>
            <a:endParaRPr lang="en-IN" sz="1400" b="1" dirty="0"/>
          </a:p>
        </p:txBody>
      </p:sp>
      <p:sp>
        <p:nvSpPr>
          <p:cNvPr id="8" name="TextBox 7">
            <a:extLst>
              <a:ext uri="{FF2B5EF4-FFF2-40B4-BE49-F238E27FC236}">
                <a16:creationId xmlns:a16="http://schemas.microsoft.com/office/drawing/2014/main" id="{60F71368-B083-7F05-481C-0E1D71A73F32}"/>
              </a:ext>
            </a:extLst>
          </p:cNvPr>
          <p:cNvSpPr txBox="1"/>
          <p:nvPr/>
        </p:nvSpPr>
        <p:spPr>
          <a:xfrm>
            <a:off x="774724" y="3302771"/>
            <a:ext cx="772519" cy="307777"/>
          </a:xfrm>
          <a:prstGeom prst="rect">
            <a:avLst/>
          </a:prstGeom>
          <a:noFill/>
        </p:spPr>
        <p:txBody>
          <a:bodyPr wrap="none" rtlCol="0">
            <a:spAutoFit/>
          </a:bodyPr>
          <a:lstStyle/>
          <a:p>
            <a:r>
              <a:rPr lang="en-US" sz="1400" b="1" dirty="0"/>
              <a:t>Task 2 :</a:t>
            </a:r>
            <a:endParaRPr lang="en-IN" sz="1400" b="1" dirty="0"/>
          </a:p>
        </p:txBody>
      </p:sp>
      <p:sp>
        <p:nvSpPr>
          <p:cNvPr id="2" name="Slide Number Placeholder 1">
            <a:extLst>
              <a:ext uri="{FF2B5EF4-FFF2-40B4-BE49-F238E27FC236}">
                <a16:creationId xmlns:a16="http://schemas.microsoft.com/office/drawing/2014/main" id="{343C3B37-B136-11F2-C9B8-C279E5E042F3}"/>
              </a:ext>
            </a:extLst>
          </p:cNvPr>
          <p:cNvSpPr>
            <a:spLocks noGrp="1"/>
          </p:cNvSpPr>
          <p:nvPr>
            <p:ph type="sldNum" sz="quarter" idx="12"/>
          </p:nvPr>
        </p:nvSpPr>
        <p:spPr/>
        <p:txBody>
          <a:bodyPr/>
          <a:lstStyle/>
          <a:p>
            <a:fld id="{5B217209-EB3F-4CBB-ADE6-86A4576C900C}" type="slidenum">
              <a:rPr lang="en-IN" smtClean="0"/>
              <a:t>17</a:t>
            </a:fld>
            <a:endParaRPr lang="en-IN"/>
          </a:p>
        </p:txBody>
      </p:sp>
      <p:sp>
        <p:nvSpPr>
          <p:cNvPr id="9" name="Arrow: Right 8">
            <a:hlinkClick r:id="rId4" action="ppaction://hlinksldjump"/>
            <a:extLst>
              <a:ext uri="{FF2B5EF4-FFF2-40B4-BE49-F238E27FC236}">
                <a16:creationId xmlns:a16="http://schemas.microsoft.com/office/drawing/2014/main" id="{CB678A8E-68B6-EFA3-1A93-223AE95137C5}"/>
              </a:ext>
            </a:extLst>
          </p:cNvPr>
          <p:cNvSpPr/>
          <p:nvPr/>
        </p:nvSpPr>
        <p:spPr>
          <a:xfrm rot="10800000">
            <a:off x="11170763" y="5988346"/>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08506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35002A-8522-26DD-FA05-D9306C36872A}"/>
              </a:ext>
            </a:extLst>
          </p:cNvPr>
          <p:cNvSpPr txBox="1"/>
          <p:nvPr/>
        </p:nvSpPr>
        <p:spPr>
          <a:xfrm>
            <a:off x="659877" y="631840"/>
            <a:ext cx="10850252" cy="984885"/>
          </a:xfrm>
          <a:prstGeom prst="rect">
            <a:avLst/>
          </a:prstGeom>
          <a:noFill/>
        </p:spPr>
        <p:txBody>
          <a:bodyPr wrap="square" rtlCol="0">
            <a:spAutoFit/>
          </a:bodyPr>
          <a:lstStyle/>
          <a:p>
            <a:pPr marL="342900" indent="-342900" algn="just">
              <a:buFont typeface="+mj-lt"/>
              <a:buAutoNum type="arabicPeriod" startAt="5"/>
            </a:pPr>
            <a:r>
              <a:rPr lang="en-US" sz="1600" b="1" u="sng" dirty="0">
                <a:ln w="3175" cmpd="sng">
                  <a:noFill/>
                </a:ln>
                <a:solidFill>
                  <a:schemeClr val="tx1">
                    <a:lumMod val="85000"/>
                    <a:lumOff val="15000"/>
                  </a:schemeClr>
                </a:solidFill>
                <a:latin typeface="+mj-lt"/>
                <a:ea typeface="+mj-ea"/>
                <a:cs typeface="+mj-cs"/>
              </a:rPr>
              <a:t>Working on Central Tendency</a:t>
            </a:r>
            <a:r>
              <a:rPr lang="en-US" sz="1400" dirty="0">
                <a:ln w="3175" cmpd="sng">
                  <a:noFill/>
                </a:ln>
                <a:latin typeface="+mj-lt"/>
                <a:ea typeface="+mj-ea"/>
                <a:cs typeface="+mj-cs"/>
              </a:rPr>
              <a:t>: Central tendency is defined as “the statistical measure that identifies a single value as representative of an entire distribution”. It aims to provide an accurate description of the entire data. It is the single value that is most typical/representative of the collected data. Central tendency - Mean, Mode &amp; Median.</a:t>
            </a:r>
          </a:p>
          <a:p>
            <a:pPr marL="285750" indent="-285750" algn="just">
              <a:buFont typeface="Arial" panose="020B0604020202020204" pitchFamily="34" charset="0"/>
              <a:buChar char="•"/>
            </a:pPr>
            <a:r>
              <a:rPr lang="en-US" sz="1400" dirty="0">
                <a:ln w="3175" cmpd="sng">
                  <a:noFill/>
                </a:ln>
                <a:latin typeface="+mj-lt"/>
                <a:ea typeface="+mj-ea"/>
                <a:cs typeface="+mj-cs"/>
              </a:rPr>
              <a:t> Screenshots below are of calculated central tendency from Task 1: </a:t>
            </a:r>
            <a:endParaRPr lang="en-US" sz="1400" b="1" i="1" dirty="0">
              <a:ln w="3175" cmpd="sng">
                <a:noFill/>
              </a:ln>
              <a:solidFill>
                <a:srgbClr val="C00000"/>
              </a:solidFill>
              <a:latin typeface="+mj-lt"/>
              <a:ea typeface="+mj-ea"/>
              <a:cs typeface="+mj-cs"/>
            </a:endParaRPr>
          </a:p>
        </p:txBody>
      </p:sp>
      <p:pic>
        <p:nvPicPr>
          <p:cNvPr id="6" name="Picture 5">
            <a:extLst>
              <a:ext uri="{FF2B5EF4-FFF2-40B4-BE49-F238E27FC236}">
                <a16:creationId xmlns:a16="http://schemas.microsoft.com/office/drawing/2014/main" id="{43CC5FB2-98B2-89A0-10EB-4F9CCA11AE37}"/>
              </a:ext>
            </a:extLst>
          </p:cNvPr>
          <p:cNvPicPr>
            <a:picLocks noChangeAspect="1"/>
          </p:cNvPicPr>
          <p:nvPr/>
        </p:nvPicPr>
        <p:blipFill rotWithShape="1">
          <a:blip r:embed="rId2"/>
          <a:srcRect l="20381" t="45528" r="34386" b="22953"/>
          <a:stretch/>
        </p:blipFill>
        <p:spPr>
          <a:xfrm>
            <a:off x="730621" y="1711437"/>
            <a:ext cx="5365379" cy="3283257"/>
          </a:xfrm>
          <a:prstGeom prst="rect">
            <a:avLst/>
          </a:prstGeom>
        </p:spPr>
      </p:pic>
      <p:pic>
        <p:nvPicPr>
          <p:cNvPr id="9" name="Picture 8">
            <a:extLst>
              <a:ext uri="{FF2B5EF4-FFF2-40B4-BE49-F238E27FC236}">
                <a16:creationId xmlns:a16="http://schemas.microsoft.com/office/drawing/2014/main" id="{5F5E89C8-1963-09F8-90E5-E3D09E6FA8B9}"/>
              </a:ext>
            </a:extLst>
          </p:cNvPr>
          <p:cNvPicPr>
            <a:picLocks noChangeAspect="1"/>
          </p:cNvPicPr>
          <p:nvPr/>
        </p:nvPicPr>
        <p:blipFill rotWithShape="1">
          <a:blip r:embed="rId3"/>
          <a:srcRect l="22200" t="21417" r="40902" b="5847"/>
          <a:stretch/>
        </p:blipFill>
        <p:spPr>
          <a:xfrm>
            <a:off x="6023729" y="1190271"/>
            <a:ext cx="5423469" cy="5072263"/>
          </a:xfrm>
          <a:prstGeom prst="rect">
            <a:avLst/>
          </a:prstGeom>
        </p:spPr>
      </p:pic>
      <p:sp>
        <p:nvSpPr>
          <p:cNvPr id="3" name="Slide Number Placeholder 2">
            <a:extLst>
              <a:ext uri="{FF2B5EF4-FFF2-40B4-BE49-F238E27FC236}">
                <a16:creationId xmlns:a16="http://schemas.microsoft.com/office/drawing/2014/main" id="{81DF4630-BCE4-3B5F-D377-8A8B69956264}"/>
              </a:ext>
            </a:extLst>
          </p:cNvPr>
          <p:cNvSpPr>
            <a:spLocks noGrp="1"/>
          </p:cNvSpPr>
          <p:nvPr>
            <p:ph type="sldNum" sz="quarter" idx="12"/>
          </p:nvPr>
        </p:nvSpPr>
        <p:spPr/>
        <p:txBody>
          <a:bodyPr/>
          <a:lstStyle/>
          <a:p>
            <a:fld id="{5B217209-EB3F-4CBB-ADE6-86A4576C900C}" type="slidenum">
              <a:rPr lang="en-IN" smtClean="0"/>
              <a:t>18</a:t>
            </a:fld>
            <a:endParaRPr lang="en-IN"/>
          </a:p>
        </p:txBody>
      </p:sp>
      <p:sp>
        <p:nvSpPr>
          <p:cNvPr id="5" name="Arrow: Right 4">
            <a:hlinkClick r:id="rId4" action="ppaction://hlinksldjump"/>
            <a:extLst>
              <a:ext uri="{FF2B5EF4-FFF2-40B4-BE49-F238E27FC236}">
                <a16:creationId xmlns:a16="http://schemas.microsoft.com/office/drawing/2014/main" id="{57C3F457-3DDF-990B-6944-2D1E10CB42DC}"/>
              </a:ext>
            </a:extLst>
          </p:cNvPr>
          <p:cNvSpPr/>
          <p:nvPr/>
        </p:nvSpPr>
        <p:spPr>
          <a:xfrm rot="10800000">
            <a:off x="11170763" y="5988346"/>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39727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3C0D49-6682-7C3F-4983-163081EB67BD}"/>
              </a:ext>
            </a:extLst>
          </p:cNvPr>
          <p:cNvSpPr txBox="1"/>
          <p:nvPr/>
        </p:nvSpPr>
        <p:spPr>
          <a:xfrm>
            <a:off x="765142" y="735214"/>
            <a:ext cx="10661715" cy="984885"/>
          </a:xfrm>
          <a:prstGeom prst="rect">
            <a:avLst/>
          </a:prstGeom>
          <a:noFill/>
        </p:spPr>
        <p:txBody>
          <a:bodyPr wrap="square" rtlCol="0">
            <a:spAutoFit/>
          </a:bodyPr>
          <a:lstStyle/>
          <a:p>
            <a:pPr marL="342900" indent="-342900" algn="just">
              <a:buFont typeface="+mj-lt"/>
              <a:buAutoNum type="arabicPeriod" startAt="6"/>
            </a:pPr>
            <a:r>
              <a:rPr lang="en-US" sz="1600" b="1" u="sng" dirty="0">
                <a:ln w="3175" cmpd="sng">
                  <a:noFill/>
                </a:ln>
                <a:solidFill>
                  <a:schemeClr val="tx1">
                    <a:lumMod val="85000"/>
                    <a:lumOff val="15000"/>
                  </a:schemeClr>
                </a:solidFill>
                <a:latin typeface="+mj-lt"/>
                <a:ea typeface="+mj-ea"/>
                <a:cs typeface="+mj-cs"/>
              </a:rPr>
              <a:t>Treating Missing Values</a:t>
            </a:r>
            <a:r>
              <a:rPr lang="en-US" sz="1400" dirty="0">
                <a:ln w="3175" cmpd="sng">
                  <a:noFill/>
                </a:ln>
                <a:latin typeface="+mj-lt"/>
                <a:ea typeface="+mj-ea"/>
                <a:cs typeface="+mj-cs"/>
              </a:rPr>
              <a:t>: In Python, specifically Pandas, NumPy and Scikit-Learn, we mark missing values as </a:t>
            </a:r>
            <a:r>
              <a:rPr lang="en-US" sz="1400" dirty="0" err="1">
                <a:ln w="3175" cmpd="sng">
                  <a:noFill/>
                </a:ln>
                <a:latin typeface="+mj-lt"/>
                <a:ea typeface="+mj-ea"/>
                <a:cs typeface="+mj-cs"/>
              </a:rPr>
              <a:t>NaN</a:t>
            </a:r>
            <a:r>
              <a:rPr lang="en-US" sz="1400" dirty="0">
                <a:ln w="3175" cmpd="sng">
                  <a:noFill/>
                </a:ln>
                <a:latin typeface="+mj-lt"/>
                <a:ea typeface="+mj-ea"/>
                <a:cs typeface="+mj-cs"/>
              </a:rPr>
              <a:t>. Values with a </a:t>
            </a:r>
            <a:r>
              <a:rPr lang="en-US" sz="1400" dirty="0" err="1">
                <a:ln w="3175" cmpd="sng">
                  <a:noFill/>
                </a:ln>
                <a:latin typeface="+mj-lt"/>
                <a:ea typeface="+mj-ea"/>
                <a:cs typeface="+mj-cs"/>
              </a:rPr>
              <a:t>NaN</a:t>
            </a:r>
            <a:r>
              <a:rPr lang="en-US" sz="1400" dirty="0">
                <a:ln w="3175" cmpd="sng">
                  <a:noFill/>
                </a:ln>
                <a:latin typeface="+mj-lt"/>
                <a:ea typeface="+mj-ea"/>
                <a:cs typeface="+mj-cs"/>
              </a:rPr>
              <a:t> value are ignored from operations like sum, count, etc. We can mark values as </a:t>
            </a:r>
            <a:r>
              <a:rPr lang="en-US" sz="1400" dirty="0" err="1">
                <a:ln w="3175" cmpd="sng">
                  <a:noFill/>
                </a:ln>
                <a:latin typeface="+mj-lt"/>
                <a:ea typeface="+mj-ea"/>
                <a:cs typeface="+mj-cs"/>
              </a:rPr>
              <a:t>NaN</a:t>
            </a:r>
            <a:r>
              <a:rPr lang="en-US" sz="1400" dirty="0">
                <a:ln w="3175" cmpd="sng">
                  <a:noFill/>
                </a:ln>
                <a:latin typeface="+mj-lt"/>
                <a:ea typeface="+mj-ea"/>
                <a:cs typeface="+mj-cs"/>
              </a:rPr>
              <a:t> easily with the Pandas </a:t>
            </a:r>
            <a:r>
              <a:rPr lang="en-US" sz="1400" dirty="0" err="1">
                <a:ln w="3175" cmpd="sng">
                  <a:noFill/>
                </a:ln>
                <a:latin typeface="+mj-lt"/>
                <a:ea typeface="+mj-ea"/>
                <a:cs typeface="+mj-cs"/>
              </a:rPr>
              <a:t>DataFrame</a:t>
            </a:r>
            <a:r>
              <a:rPr lang="en-US" sz="1400" dirty="0">
                <a:ln w="3175" cmpd="sng">
                  <a:noFill/>
                </a:ln>
                <a:latin typeface="+mj-lt"/>
                <a:ea typeface="+mj-ea"/>
                <a:cs typeface="+mj-cs"/>
              </a:rPr>
              <a:t> by using the replace() function on a subset of the columns we are interested in.</a:t>
            </a:r>
          </a:p>
          <a:p>
            <a:pPr marL="285750" indent="-285750" algn="just">
              <a:buFont typeface="Arial" panose="020B0604020202020204" pitchFamily="34" charset="0"/>
              <a:buChar char="•"/>
            </a:pPr>
            <a:r>
              <a:rPr lang="en-US" sz="1400" dirty="0">
                <a:ln w="3175" cmpd="sng">
                  <a:noFill/>
                </a:ln>
                <a:latin typeface="+mj-lt"/>
                <a:ea typeface="+mj-ea"/>
                <a:cs typeface="+mj-cs"/>
              </a:rPr>
              <a:t> Finding missing values as shown in below screenshots from Task 1 &amp; Task 2</a:t>
            </a:r>
            <a:endParaRPr lang="en-US" sz="1400" b="1" i="1" dirty="0">
              <a:ln w="3175" cmpd="sng">
                <a:noFill/>
              </a:ln>
              <a:solidFill>
                <a:srgbClr val="C00000"/>
              </a:solidFill>
              <a:latin typeface="+mj-lt"/>
              <a:ea typeface="+mj-ea"/>
              <a:cs typeface="+mj-cs"/>
            </a:endParaRPr>
          </a:p>
        </p:txBody>
      </p:sp>
      <p:pic>
        <p:nvPicPr>
          <p:cNvPr id="2" name="Picture 1">
            <a:extLst>
              <a:ext uri="{FF2B5EF4-FFF2-40B4-BE49-F238E27FC236}">
                <a16:creationId xmlns:a16="http://schemas.microsoft.com/office/drawing/2014/main" id="{E2DAFC5E-8CEF-41CE-8575-1E989B74503F}"/>
              </a:ext>
            </a:extLst>
          </p:cNvPr>
          <p:cNvPicPr>
            <a:picLocks noChangeAspect="1"/>
          </p:cNvPicPr>
          <p:nvPr/>
        </p:nvPicPr>
        <p:blipFill rotWithShape="1">
          <a:blip r:embed="rId2"/>
          <a:srcRect l="21973" t="35695" r="55373" b="34268"/>
          <a:stretch/>
        </p:blipFill>
        <p:spPr>
          <a:xfrm>
            <a:off x="885910" y="2030648"/>
            <a:ext cx="4682836" cy="3417803"/>
          </a:xfrm>
          <a:prstGeom prst="rect">
            <a:avLst/>
          </a:prstGeom>
        </p:spPr>
      </p:pic>
      <p:pic>
        <p:nvPicPr>
          <p:cNvPr id="6" name="Picture 5">
            <a:extLst>
              <a:ext uri="{FF2B5EF4-FFF2-40B4-BE49-F238E27FC236}">
                <a16:creationId xmlns:a16="http://schemas.microsoft.com/office/drawing/2014/main" id="{65AA0351-1C1E-15FC-DAB8-30004620280A}"/>
              </a:ext>
            </a:extLst>
          </p:cNvPr>
          <p:cNvPicPr>
            <a:picLocks noChangeAspect="1"/>
          </p:cNvPicPr>
          <p:nvPr/>
        </p:nvPicPr>
        <p:blipFill rotWithShape="1">
          <a:blip r:embed="rId3"/>
          <a:srcRect l="22654" t="38389" r="51736" b="31709"/>
          <a:stretch/>
        </p:blipFill>
        <p:spPr>
          <a:xfrm>
            <a:off x="5988823" y="2037575"/>
            <a:ext cx="4682837" cy="3410876"/>
          </a:xfrm>
          <a:prstGeom prst="rect">
            <a:avLst/>
          </a:prstGeom>
        </p:spPr>
      </p:pic>
      <p:sp>
        <p:nvSpPr>
          <p:cNvPr id="3" name="Slide Number Placeholder 2">
            <a:extLst>
              <a:ext uri="{FF2B5EF4-FFF2-40B4-BE49-F238E27FC236}">
                <a16:creationId xmlns:a16="http://schemas.microsoft.com/office/drawing/2014/main" id="{85AC6D09-2C0F-98F1-F861-71AB9E4EDBFF}"/>
              </a:ext>
            </a:extLst>
          </p:cNvPr>
          <p:cNvSpPr>
            <a:spLocks noGrp="1"/>
          </p:cNvSpPr>
          <p:nvPr>
            <p:ph type="sldNum" sz="quarter" idx="12"/>
          </p:nvPr>
        </p:nvSpPr>
        <p:spPr/>
        <p:txBody>
          <a:bodyPr/>
          <a:lstStyle/>
          <a:p>
            <a:fld id="{5B217209-EB3F-4CBB-ADE6-86A4576C900C}" type="slidenum">
              <a:rPr lang="en-IN" smtClean="0"/>
              <a:t>19</a:t>
            </a:fld>
            <a:endParaRPr lang="en-IN"/>
          </a:p>
        </p:txBody>
      </p:sp>
      <p:sp>
        <p:nvSpPr>
          <p:cNvPr id="7" name="Arrow: Right 6">
            <a:hlinkClick r:id="rId4" action="ppaction://hlinksldjump"/>
            <a:extLst>
              <a:ext uri="{FF2B5EF4-FFF2-40B4-BE49-F238E27FC236}">
                <a16:creationId xmlns:a16="http://schemas.microsoft.com/office/drawing/2014/main" id="{8241CC5C-FE8F-2A07-D03E-81B7AEB9CE69}"/>
              </a:ext>
            </a:extLst>
          </p:cNvPr>
          <p:cNvSpPr/>
          <p:nvPr/>
        </p:nvSpPr>
        <p:spPr>
          <a:xfrm rot="10800000">
            <a:off x="11170763" y="5988346"/>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516717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4E835-5660-E5AC-54B6-A5BDA0F9D315}"/>
              </a:ext>
            </a:extLst>
          </p:cNvPr>
          <p:cNvSpPr>
            <a:spLocks noGrp="1"/>
          </p:cNvSpPr>
          <p:nvPr>
            <p:ph type="title" idx="4294967295"/>
          </p:nvPr>
        </p:nvSpPr>
        <p:spPr>
          <a:xfrm>
            <a:off x="680301" y="653278"/>
            <a:ext cx="10831398" cy="473626"/>
          </a:xfrm>
        </p:spPr>
        <p:txBody>
          <a:bodyPr anchor="t">
            <a:normAutofit/>
          </a:bodyPr>
          <a:lstStyle/>
          <a:p>
            <a:r>
              <a:rPr lang="en-US" sz="2400" b="1" u="sng" dirty="0"/>
              <a:t>Presentation Outlines</a:t>
            </a:r>
            <a:r>
              <a:rPr lang="en-US" sz="2400" b="1" dirty="0"/>
              <a:t> :</a:t>
            </a:r>
            <a:endParaRPr lang="en-IN" sz="2400" dirty="0"/>
          </a:p>
        </p:txBody>
      </p:sp>
      <p:graphicFrame>
        <p:nvGraphicFramePr>
          <p:cNvPr id="6" name="Table 5">
            <a:extLst>
              <a:ext uri="{FF2B5EF4-FFF2-40B4-BE49-F238E27FC236}">
                <a16:creationId xmlns:a16="http://schemas.microsoft.com/office/drawing/2014/main" id="{9AC6EC4A-C5C0-C7D4-80FC-2BE29ED33648}"/>
              </a:ext>
            </a:extLst>
          </p:cNvPr>
          <p:cNvGraphicFramePr>
            <a:graphicFrameLocks noGrp="1"/>
          </p:cNvGraphicFramePr>
          <p:nvPr>
            <p:extLst>
              <p:ext uri="{D42A27DB-BD31-4B8C-83A1-F6EECF244321}">
                <p14:modId xmlns:p14="http://schemas.microsoft.com/office/powerpoint/2010/main" val="3290313891"/>
              </p:ext>
            </p:extLst>
          </p:nvPr>
        </p:nvGraphicFramePr>
        <p:xfrm>
          <a:off x="3406712" y="1140641"/>
          <a:ext cx="5718437" cy="5051595"/>
        </p:xfrm>
        <a:graphic>
          <a:graphicData uri="http://schemas.openxmlformats.org/drawingml/2006/table">
            <a:tbl>
              <a:tblPr firstRow="1" bandRow="1">
                <a:tableStyleId>{5940675A-B579-460E-94D1-54222C63F5DA}</a:tableStyleId>
              </a:tblPr>
              <a:tblGrid>
                <a:gridCol w="646427">
                  <a:extLst>
                    <a:ext uri="{9D8B030D-6E8A-4147-A177-3AD203B41FA5}">
                      <a16:colId xmlns:a16="http://schemas.microsoft.com/office/drawing/2014/main" val="4128385236"/>
                    </a:ext>
                  </a:extLst>
                </a:gridCol>
                <a:gridCol w="2890260">
                  <a:extLst>
                    <a:ext uri="{9D8B030D-6E8A-4147-A177-3AD203B41FA5}">
                      <a16:colId xmlns:a16="http://schemas.microsoft.com/office/drawing/2014/main" val="2089888876"/>
                    </a:ext>
                  </a:extLst>
                </a:gridCol>
                <a:gridCol w="1090875">
                  <a:extLst>
                    <a:ext uri="{9D8B030D-6E8A-4147-A177-3AD203B41FA5}">
                      <a16:colId xmlns:a16="http://schemas.microsoft.com/office/drawing/2014/main" val="3385427120"/>
                    </a:ext>
                  </a:extLst>
                </a:gridCol>
                <a:gridCol w="1090875">
                  <a:extLst>
                    <a:ext uri="{9D8B030D-6E8A-4147-A177-3AD203B41FA5}">
                      <a16:colId xmlns:a16="http://schemas.microsoft.com/office/drawing/2014/main" val="2688230701"/>
                    </a:ext>
                  </a:extLst>
                </a:gridCol>
              </a:tblGrid>
              <a:tr h="288000">
                <a:tc>
                  <a:txBody>
                    <a:bodyPr/>
                    <a:lstStyle/>
                    <a:p>
                      <a:pPr algn="ctr"/>
                      <a:r>
                        <a:rPr lang="en-US" sz="1400" dirty="0">
                          <a:solidFill>
                            <a:schemeClr val="bg1"/>
                          </a:solidFill>
                        </a:rPr>
                        <a:t>Sr.no.</a:t>
                      </a:r>
                      <a:endParaRPr lang="en-IN" sz="1400" dirty="0">
                        <a:solidFill>
                          <a:schemeClr val="bg1"/>
                        </a:solidFill>
                      </a:endParaRPr>
                    </a:p>
                  </a:txBody>
                  <a:tcPr>
                    <a:solidFill>
                      <a:schemeClr val="tx1">
                        <a:lumMod val="75000"/>
                        <a:lumOff val="25000"/>
                      </a:schemeClr>
                    </a:solidFill>
                  </a:tcPr>
                </a:tc>
                <a:tc>
                  <a:txBody>
                    <a:bodyPr/>
                    <a:lstStyle/>
                    <a:p>
                      <a:pPr algn="ctr"/>
                      <a:r>
                        <a:rPr lang="en-US" sz="1400" dirty="0">
                          <a:solidFill>
                            <a:schemeClr val="bg1"/>
                          </a:solidFill>
                        </a:rPr>
                        <a:t>Particulars</a:t>
                      </a:r>
                      <a:endParaRPr lang="en-IN" sz="1400" dirty="0">
                        <a:solidFill>
                          <a:schemeClr val="bg1"/>
                        </a:solidFill>
                      </a:endParaRPr>
                    </a:p>
                  </a:txBody>
                  <a:tcPr>
                    <a:solidFill>
                      <a:schemeClr val="tx1">
                        <a:lumMod val="75000"/>
                        <a:lumOff val="25000"/>
                      </a:schemeClr>
                    </a:solidFill>
                  </a:tcPr>
                </a:tc>
                <a:tc>
                  <a:txBody>
                    <a:bodyPr/>
                    <a:lstStyle/>
                    <a:p>
                      <a:pPr algn="ctr"/>
                      <a:r>
                        <a:rPr lang="en-US" sz="1400" dirty="0">
                          <a:solidFill>
                            <a:schemeClr val="bg1"/>
                          </a:solidFill>
                        </a:rPr>
                        <a:t>Pg.no.</a:t>
                      </a:r>
                      <a:endParaRPr lang="en-IN" sz="1400" dirty="0">
                        <a:solidFill>
                          <a:schemeClr val="bg1"/>
                        </a:solidFill>
                      </a:endParaRPr>
                    </a:p>
                  </a:txBody>
                  <a:tcPr>
                    <a:solidFill>
                      <a:schemeClr val="tx1">
                        <a:lumMod val="75000"/>
                        <a:lumOff val="25000"/>
                      </a:schemeClr>
                    </a:solidFill>
                  </a:tcPr>
                </a:tc>
                <a:tc>
                  <a:txBody>
                    <a:bodyPr/>
                    <a:lstStyle/>
                    <a:p>
                      <a:pPr algn="ctr"/>
                      <a:r>
                        <a:rPr lang="en-US" sz="1400" dirty="0">
                          <a:solidFill>
                            <a:schemeClr val="bg1"/>
                          </a:solidFill>
                        </a:rPr>
                        <a:t>Hyperlinks</a:t>
                      </a:r>
                      <a:endParaRPr lang="en-IN" sz="1400" dirty="0">
                        <a:solidFill>
                          <a:schemeClr val="bg1"/>
                        </a:solidFill>
                      </a:endParaRPr>
                    </a:p>
                  </a:txBody>
                  <a:tcPr>
                    <a:solidFill>
                      <a:schemeClr val="tx1">
                        <a:lumMod val="75000"/>
                        <a:lumOff val="25000"/>
                      </a:schemeClr>
                    </a:solidFill>
                  </a:tcPr>
                </a:tc>
                <a:extLst>
                  <a:ext uri="{0D108BD9-81ED-4DB2-BD59-A6C34878D82A}">
                    <a16:rowId xmlns:a16="http://schemas.microsoft.com/office/drawing/2014/main" val="2202643094"/>
                  </a:ext>
                </a:extLst>
              </a:tr>
              <a:tr h="316453">
                <a:tc>
                  <a:txBody>
                    <a:bodyPr/>
                    <a:lstStyle/>
                    <a:p>
                      <a:pPr algn="ctr"/>
                      <a:r>
                        <a:rPr lang="en-US" sz="1400" dirty="0"/>
                        <a:t>I</a:t>
                      </a:r>
                    </a:p>
                  </a:txBody>
                  <a:tcPr/>
                </a:tc>
                <a:tc>
                  <a:txBody>
                    <a:bodyPr/>
                    <a:lstStyle/>
                    <a:p>
                      <a:r>
                        <a:rPr lang="en-US" sz="1400" dirty="0"/>
                        <a:t>Project tasks to be performed</a:t>
                      </a:r>
                      <a:endParaRPr lang="en-IN" sz="1400" i="1" dirty="0"/>
                    </a:p>
                  </a:txBody>
                  <a:tcPr/>
                </a:tc>
                <a:tc>
                  <a:txBody>
                    <a:bodyPr/>
                    <a:lstStyle/>
                    <a:p>
                      <a:pPr algn="ctr"/>
                      <a:r>
                        <a:rPr lang="en-US" sz="1400" dirty="0"/>
                        <a:t>3</a:t>
                      </a:r>
                      <a:endParaRPr lang="en-IN" sz="1400" dirty="0"/>
                    </a:p>
                  </a:txBody>
                  <a:tcPr/>
                </a:tc>
                <a:tc>
                  <a:txBody>
                    <a:bodyPr/>
                    <a:lstStyle/>
                    <a:p>
                      <a:pPr algn="ctr"/>
                      <a:endParaRPr lang="en-IN" sz="1400" dirty="0"/>
                    </a:p>
                  </a:txBody>
                  <a:tcPr/>
                </a:tc>
                <a:extLst>
                  <a:ext uri="{0D108BD9-81ED-4DB2-BD59-A6C34878D82A}">
                    <a16:rowId xmlns:a16="http://schemas.microsoft.com/office/drawing/2014/main" val="2881347230"/>
                  </a:ext>
                </a:extLst>
              </a:tr>
              <a:tr h="316453">
                <a:tc>
                  <a:txBody>
                    <a:bodyPr/>
                    <a:lstStyle/>
                    <a:p>
                      <a:pPr algn="ctr"/>
                      <a:r>
                        <a:rPr lang="en-US" sz="1400" dirty="0"/>
                        <a:t>II</a:t>
                      </a:r>
                      <a:endParaRPr lang="en-IN" sz="1400" dirty="0"/>
                    </a:p>
                  </a:txBody>
                  <a:tcPr/>
                </a:tc>
                <a:tc>
                  <a:txBody>
                    <a:bodyPr/>
                    <a:lstStyle/>
                    <a:p>
                      <a:r>
                        <a:rPr lang="en-US" sz="1400" dirty="0"/>
                        <a:t>Importing Libraries in Python</a:t>
                      </a:r>
                      <a:endParaRPr lang="en-IN" sz="1400" dirty="0"/>
                    </a:p>
                  </a:txBody>
                  <a:tcPr/>
                </a:tc>
                <a:tc>
                  <a:txBody>
                    <a:bodyPr/>
                    <a:lstStyle/>
                    <a:p>
                      <a:pPr algn="ctr"/>
                      <a:r>
                        <a:rPr lang="en-US" sz="1400" dirty="0"/>
                        <a:t>4</a:t>
                      </a:r>
                      <a:endParaRPr lang="en-IN" sz="1400" dirty="0"/>
                    </a:p>
                  </a:txBody>
                  <a:tcPr/>
                </a:tc>
                <a:tc>
                  <a:txBody>
                    <a:bodyPr/>
                    <a:lstStyle/>
                    <a:p>
                      <a:pPr algn="ctr"/>
                      <a:endParaRPr lang="en-IN" sz="1400" dirty="0"/>
                    </a:p>
                  </a:txBody>
                  <a:tcPr/>
                </a:tc>
                <a:extLst>
                  <a:ext uri="{0D108BD9-81ED-4DB2-BD59-A6C34878D82A}">
                    <a16:rowId xmlns:a16="http://schemas.microsoft.com/office/drawing/2014/main" val="1815889104"/>
                  </a:ext>
                </a:extLst>
              </a:tr>
              <a:tr h="316453">
                <a:tc>
                  <a:txBody>
                    <a:bodyPr/>
                    <a:lstStyle/>
                    <a:p>
                      <a:pPr algn="ctr"/>
                      <a:r>
                        <a:rPr lang="en-US" sz="1400" dirty="0"/>
                        <a:t>III</a:t>
                      </a:r>
                      <a:endParaRPr lang="en-IN" sz="1400" dirty="0"/>
                    </a:p>
                  </a:txBody>
                  <a:tcPr/>
                </a:tc>
                <a:tc>
                  <a:txBody>
                    <a:bodyPr/>
                    <a:lstStyle/>
                    <a:p>
                      <a:r>
                        <a:rPr lang="en-US" sz="1400" dirty="0"/>
                        <a:t>Data Acquisition</a:t>
                      </a:r>
                      <a:endParaRPr lang="en-IN" sz="1400" dirty="0"/>
                    </a:p>
                  </a:txBody>
                  <a:tcPr/>
                </a:tc>
                <a:tc>
                  <a:txBody>
                    <a:bodyPr/>
                    <a:lstStyle/>
                    <a:p>
                      <a:pPr algn="ctr"/>
                      <a:r>
                        <a:rPr lang="en-US" sz="1400" dirty="0"/>
                        <a:t>5-6</a:t>
                      </a:r>
                      <a:endParaRPr lang="en-IN" sz="1400" dirty="0"/>
                    </a:p>
                  </a:txBody>
                  <a:tcPr/>
                </a:tc>
                <a:tc>
                  <a:txBody>
                    <a:bodyPr/>
                    <a:lstStyle/>
                    <a:p>
                      <a:pPr algn="ctr"/>
                      <a:endParaRPr lang="en-IN" sz="1400" dirty="0"/>
                    </a:p>
                  </a:txBody>
                  <a:tcPr/>
                </a:tc>
                <a:extLst>
                  <a:ext uri="{0D108BD9-81ED-4DB2-BD59-A6C34878D82A}">
                    <a16:rowId xmlns:a16="http://schemas.microsoft.com/office/drawing/2014/main" val="2475516732"/>
                  </a:ext>
                </a:extLst>
              </a:tr>
              <a:tr h="316453">
                <a:tc>
                  <a:txBody>
                    <a:bodyPr/>
                    <a:lstStyle/>
                    <a:p>
                      <a:pPr algn="ctr"/>
                      <a:r>
                        <a:rPr lang="en-US" sz="1400" dirty="0"/>
                        <a:t>IV</a:t>
                      </a:r>
                      <a:endParaRPr lang="en-IN" sz="1400" dirty="0"/>
                    </a:p>
                  </a:txBody>
                  <a:tcPr/>
                </a:tc>
                <a:tc>
                  <a:txBody>
                    <a:bodyPr/>
                    <a:lstStyle/>
                    <a:p>
                      <a:r>
                        <a:rPr lang="en-US" sz="1400" dirty="0"/>
                        <a:t>Data Wrangling:</a:t>
                      </a:r>
                      <a:endParaRPr lang="en-IN" sz="1400" dirty="0"/>
                    </a:p>
                  </a:txBody>
                  <a:tcPr/>
                </a:tc>
                <a:tc>
                  <a:txBody>
                    <a:bodyPr/>
                    <a:lstStyle/>
                    <a:p>
                      <a:pPr algn="ctr"/>
                      <a:r>
                        <a:rPr lang="en-US" sz="1400" dirty="0"/>
                        <a:t>-</a:t>
                      </a:r>
                      <a:endParaRPr lang="en-IN" sz="1400" dirty="0"/>
                    </a:p>
                  </a:txBody>
                  <a:tcPr/>
                </a:tc>
                <a:tc>
                  <a:txBody>
                    <a:bodyPr/>
                    <a:lstStyle/>
                    <a:p>
                      <a:pPr algn="ctr"/>
                      <a:endParaRPr lang="en-IN" sz="1400" dirty="0"/>
                    </a:p>
                  </a:txBody>
                  <a:tcPr/>
                </a:tc>
                <a:extLst>
                  <a:ext uri="{0D108BD9-81ED-4DB2-BD59-A6C34878D82A}">
                    <a16:rowId xmlns:a16="http://schemas.microsoft.com/office/drawing/2014/main" val="4070027471"/>
                  </a:ext>
                </a:extLst>
              </a:tr>
              <a:tr h="316453">
                <a:tc>
                  <a:txBody>
                    <a:bodyPr/>
                    <a:lstStyle/>
                    <a:p>
                      <a:pPr algn="ctr"/>
                      <a:endParaRPr lang="en-IN" sz="1400" dirty="0"/>
                    </a:p>
                  </a:txBody>
                  <a:tcPr/>
                </a:tc>
                <a:tc>
                  <a:txBody>
                    <a:bodyPr/>
                    <a:lstStyle/>
                    <a:p>
                      <a:r>
                        <a:rPr lang="en-US" sz="1400" dirty="0"/>
                        <a:t>1. Merge Datasets</a:t>
                      </a:r>
                      <a:endParaRPr lang="en-IN" sz="1400" dirty="0"/>
                    </a:p>
                  </a:txBody>
                  <a:tcPr/>
                </a:tc>
                <a:tc>
                  <a:txBody>
                    <a:bodyPr/>
                    <a:lstStyle/>
                    <a:p>
                      <a:pPr algn="ctr"/>
                      <a:r>
                        <a:rPr lang="en-US" sz="1400" dirty="0"/>
                        <a:t>7-8</a:t>
                      </a:r>
                      <a:endParaRPr lang="en-IN" sz="1400" dirty="0"/>
                    </a:p>
                  </a:txBody>
                  <a:tcPr/>
                </a:tc>
                <a:tc>
                  <a:txBody>
                    <a:bodyPr/>
                    <a:lstStyle/>
                    <a:p>
                      <a:pPr algn="ctr"/>
                      <a:endParaRPr lang="en-IN" sz="1400" dirty="0"/>
                    </a:p>
                  </a:txBody>
                  <a:tcPr/>
                </a:tc>
                <a:extLst>
                  <a:ext uri="{0D108BD9-81ED-4DB2-BD59-A6C34878D82A}">
                    <a16:rowId xmlns:a16="http://schemas.microsoft.com/office/drawing/2014/main" val="1115377994"/>
                  </a:ext>
                </a:extLst>
              </a:tr>
              <a:tr h="316453">
                <a:tc>
                  <a:txBody>
                    <a:bodyPr/>
                    <a:lstStyle/>
                    <a:p>
                      <a:pPr algn="ctr"/>
                      <a:endParaRPr lang="en-IN" sz="1400" dirty="0"/>
                    </a:p>
                  </a:txBody>
                  <a:tcPr/>
                </a:tc>
                <a:tc>
                  <a:txBody>
                    <a:bodyPr/>
                    <a:lstStyle/>
                    <a:p>
                      <a:r>
                        <a:rPr lang="en-US" sz="1400" dirty="0"/>
                        <a:t>2. Identifying Unique Values</a:t>
                      </a:r>
                      <a:endParaRPr lang="en-IN" sz="1400" dirty="0"/>
                    </a:p>
                  </a:txBody>
                  <a:tcPr/>
                </a:tc>
                <a:tc>
                  <a:txBody>
                    <a:bodyPr/>
                    <a:lstStyle/>
                    <a:p>
                      <a:pPr algn="ctr"/>
                      <a:r>
                        <a:rPr lang="en-US" sz="1400" dirty="0"/>
                        <a:t>9-11</a:t>
                      </a:r>
                      <a:endParaRPr lang="en-IN" sz="1400" dirty="0"/>
                    </a:p>
                  </a:txBody>
                  <a:tcPr/>
                </a:tc>
                <a:tc>
                  <a:txBody>
                    <a:bodyPr/>
                    <a:lstStyle/>
                    <a:p>
                      <a:pPr algn="ctr"/>
                      <a:endParaRPr lang="en-IN" sz="1400" dirty="0"/>
                    </a:p>
                  </a:txBody>
                  <a:tcPr/>
                </a:tc>
                <a:extLst>
                  <a:ext uri="{0D108BD9-81ED-4DB2-BD59-A6C34878D82A}">
                    <a16:rowId xmlns:a16="http://schemas.microsoft.com/office/drawing/2014/main" val="290626495"/>
                  </a:ext>
                </a:extLst>
              </a:tr>
              <a:tr h="316453">
                <a:tc>
                  <a:txBody>
                    <a:bodyPr/>
                    <a:lstStyle/>
                    <a:p>
                      <a:pPr algn="ctr"/>
                      <a:endParaRPr lang="en-IN" sz="1400" dirty="0"/>
                    </a:p>
                  </a:txBody>
                  <a:tcPr/>
                </a:tc>
                <a:tc>
                  <a:txBody>
                    <a:bodyPr/>
                    <a:lstStyle/>
                    <a:p>
                      <a:r>
                        <a:rPr lang="en-US" sz="1400" dirty="0"/>
                        <a:t>3. Drop Unnecessary Columns</a:t>
                      </a:r>
                      <a:endParaRPr lang="en-IN" sz="1400" dirty="0"/>
                    </a:p>
                  </a:txBody>
                  <a:tcPr/>
                </a:tc>
                <a:tc>
                  <a:txBody>
                    <a:bodyPr/>
                    <a:lstStyle/>
                    <a:p>
                      <a:pPr algn="ctr"/>
                      <a:r>
                        <a:rPr lang="en-US" sz="1400" dirty="0"/>
                        <a:t>12-13</a:t>
                      </a:r>
                      <a:endParaRPr lang="en-IN" sz="1400" dirty="0"/>
                    </a:p>
                  </a:txBody>
                  <a:tcPr/>
                </a:tc>
                <a:tc>
                  <a:txBody>
                    <a:bodyPr/>
                    <a:lstStyle/>
                    <a:p>
                      <a:pPr algn="ctr"/>
                      <a:endParaRPr lang="en-IN" sz="1400" dirty="0"/>
                    </a:p>
                  </a:txBody>
                  <a:tcPr/>
                </a:tc>
                <a:extLst>
                  <a:ext uri="{0D108BD9-81ED-4DB2-BD59-A6C34878D82A}">
                    <a16:rowId xmlns:a16="http://schemas.microsoft.com/office/drawing/2014/main" val="1254986476"/>
                  </a:ext>
                </a:extLst>
              </a:tr>
              <a:tr h="316453">
                <a:tc>
                  <a:txBody>
                    <a:bodyPr/>
                    <a:lstStyle/>
                    <a:p>
                      <a:pPr algn="ctr"/>
                      <a:endParaRPr lang="en-IN" sz="1400" dirty="0"/>
                    </a:p>
                  </a:txBody>
                  <a:tcPr/>
                </a:tc>
                <a:tc>
                  <a:txBody>
                    <a:bodyPr/>
                    <a:lstStyle/>
                    <a:p>
                      <a:r>
                        <a:rPr lang="en-US" sz="1400" dirty="0"/>
                        <a:t>4. Check the dimensions of datasets</a:t>
                      </a:r>
                      <a:endParaRPr lang="en-IN" sz="1400" dirty="0"/>
                    </a:p>
                  </a:txBody>
                  <a:tcPr/>
                </a:tc>
                <a:tc>
                  <a:txBody>
                    <a:bodyPr/>
                    <a:lstStyle/>
                    <a:p>
                      <a:pPr algn="ctr"/>
                      <a:r>
                        <a:rPr lang="en-US" sz="1400" dirty="0"/>
                        <a:t>14</a:t>
                      </a:r>
                      <a:endParaRPr lang="en-IN" sz="1400" dirty="0"/>
                    </a:p>
                  </a:txBody>
                  <a:tcPr/>
                </a:tc>
                <a:tc>
                  <a:txBody>
                    <a:bodyPr/>
                    <a:lstStyle/>
                    <a:p>
                      <a:pPr algn="ctr"/>
                      <a:endParaRPr lang="en-IN" sz="1400" dirty="0"/>
                    </a:p>
                  </a:txBody>
                  <a:tcPr/>
                </a:tc>
                <a:extLst>
                  <a:ext uri="{0D108BD9-81ED-4DB2-BD59-A6C34878D82A}">
                    <a16:rowId xmlns:a16="http://schemas.microsoft.com/office/drawing/2014/main" val="2983996822"/>
                  </a:ext>
                </a:extLst>
              </a:tr>
              <a:tr h="316453">
                <a:tc>
                  <a:txBody>
                    <a:bodyPr/>
                    <a:lstStyle/>
                    <a:p>
                      <a:pPr algn="ctr"/>
                      <a:endParaRPr lang="en-IN" sz="1400"/>
                    </a:p>
                  </a:txBody>
                  <a:tcPr/>
                </a:tc>
                <a:tc>
                  <a:txBody>
                    <a:bodyPr/>
                    <a:lstStyle/>
                    <a:p>
                      <a:r>
                        <a:rPr lang="en-US" sz="1400" dirty="0"/>
                        <a:t>5. Check the data types of datasets</a:t>
                      </a:r>
                      <a:endParaRPr lang="en-IN" sz="1400" dirty="0"/>
                    </a:p>
                  </a:txBody>
                  <a:tcPr/>
                </a:tc>
                <a:tc>
                  <a:txBody>
                    <a:bodyPr/>
                    <a:lstStyle/>
                    <a:p>
                      <a:pPr algn="ctr"/>
                      <a:r>
                        <a:rPr lang="en-US" sz="1400" dirty="0"/>
                        <a:t>15-17</a:t>
                      </a:r>
                      <a:endParaRPr lang="en-IN" sz="1400" dirty="0"/>
                    </a:p>
                  </a:txBody>
                  <a:tcPr/>
                </a:tc>
                <a:tc>
                  <a:txBody>
                    <a:bodyPr/>
                    <a:lstStyle/>
                    <a:p>
                      <a:pPr algn="ctr"/>
                      <a:endParaRPr lang="en-IN" sz="1400" dirty="0"/>
                    </a:p>
                  </a:txBody>
                  <a:tcPr/>
                </a:tc>
                <a:extLst>
                  <a:ext uri="{0D108BD9-81ED-4DB2-BD59-A6C34878D82A}">
                    <a16:rowId xmlns:a16="http://schemas.microsoft.com/office/drawing/2014/main" val="951127677"/>
                  </a:ext>
                </a:extLst>
              </a:tr>
              <a:tr h="316453">
                <a:tc>
                  <a:txBody>
                    <a:bodyPr/>
                    <a:lstStyle/>
                    <a:p>
                      <a:pPr algn="ctr"/>
                      <a:endParaRPr lang="en-IN" sz="1400" dirty="0"/>
                    </a:p>
                  </a:txBody>
                  <a:tcPr/>
                </a:tc>
                <a:tc>
                  <a:txBody>
                    <a:bodyPr/>
                    <a:lstStyle/>
                    <a:p>
                      <a:r>
                        <a:rPr lang="en-US" sz="1400" dirty="0"/>
                        <a:t>6. Working on Central Tendency</a:t>
                      </a:r>
                      <a:endParaRPr lang="en-IN" sz="1400" dirty="0"/>
                    </a:p>
                  </a:txBody>
                  <a:tcPr/>
                </a:tc>
                <a:tc>
                  <a:txBody>
                    <a:bodyPr/>
                    <a:lstStyle/>
                    <a:p>
                      <a:pPr algn="ctr"/>
                      <a:r>
                        <a:rPr lang="en-US" sz="1400" dirty="0"/>
                        <a:t>18</a:t>
                      </a:r>
                      <a:endParaRPr lang="en-IN" sz="1400" dirty="0"/>
                    </a:p>
                  </a:txBody>
                  <a:tcPr/>
                </a:tc>
                <a:tc>
                  <a:txBody>
                    <a:bodyPr/>
                    <a:lstStyle/>
                    <a:p>
                      <a:pPr algn="ctr"/>
                      <a:endParaRPr lang="en-IN" sz="1400" dirty="0"/>
                    </a:p>
                  </a:txBody>
                  <a:tcPr/>
                </a:tc>
                <a:extLst>
                  <a:ext uri="{0D108BD9-81ED-4DB2-BD59-A6C34878D82A}">
                    <a16:rowId xmlns:a16="http://schemas.microsoft.com/office/drawing/2014/main" val="3001627608"/>
                  </a:ext>
                </a:extLst>
              </a:tr>
              <a:tr h="316453">
                <a:tc>
                  <a:txBody>
                    <a:bodyPr/>
                    <a:lstStyle/>
                    <a:p>
                      <a:pPr algn="ctr"/>
                      <a:endParaRPr lang="en-IN" sz="1400"/>
                    </a:p>
                  </a:txBody>
                  <a:tcPr/>
                </a:tc>
                <a:tc>
                  <a:txBody>
                    <a:bodyPr/>
                    <a:lstStyle/>
                    <a:p>
                      <a:r>
                        <a:rPr lang="en-US" sz="1400" dirty="0"/>
                        <a:t>7. Treating Missing Values</a:t>
                      </a:r>
                      <a:endParaRPr lang="en-IN" sz="1400" dirty="0"/>
                    </a:p>
                  </a:txBody>
                  <a:tcPr/>
                </a:tc>
                <a:tc>
                  <a:txBody>
                    <a:bodyPr/>
                    <a:lstStyle/>
                    <a:p>
                      <a:pPr algn="ctr"/>
                      <a:r>
                        <a:rPr lang="en-US" sz="1400" dirty="0"/>
                        <a:t>19</a:t>
                      </a:r>
                      <a:endParaRPr lang="en-IN" sz="1400" dirty="0"/>
                    </a:p>
                  </a:txBody>
                  <a:tcPr/>
                </a:tc>
                <a:tc>
                  <a:txBody>
                    <a:bodyPr/>
                    <a:lstStyle/>
                    <a:p>
                      <a:pPr algn="ctr"/>
                      <a:endParaRPr lang="en-IN" sz="1400" dirty="0"/>
                    </a:p>
                  </a:txBody>
                  <a:tcPr/>
                </a:tc>
                <a:extLst>
                  <a:ext uri="{0D108BD9-81ED-4DB2-BD59-A6C34878D82A}">
                    <a16:rowId xmlns:a16="http://schemas.microsoft.com/office/drawing/2014/main" val="518277854"/>
                  </a:ext>
                </a:extLst>
              </a:tr>
              <a:tr h="316453">
                <a:tc>
                  <a:txBody>
                    <a:bodyPr/>
                    <a:lstStyle/>
                    <a:p>
                      <a:pPr algn="ctr"/>
                      <a:endParaRPr lang="en-IN" sz="1400" dirty="0"/>
                    </a:p>
                  </a:txBody>
                  <a:tcPr/>
                </a:tc>
                <a:tc>
                  <a:txBody>
                    <a:bodyPr/>
                    <a:lstStyle/>
                    <a:p>
                      <a:r>
                        <a:rPr lang="en-US" sz="1400" dirty="0"/>
                        <a:t>8. Outliers</a:t>
                      </a:r>
                      <a:endParaRPr lang="en-IN" sz="1400" dirty="0"/>
                    </a:p>
                  </a:txBody>
                  <a:tcPr/>
                </a:tc>
                <a:tc>
                  <a:txBody>
                    <a:bodyPr/>
                    <a:lstStyle/>
                    <a:p>
                      <a:pPr algn="ctr"/>
                      <a:r>
                        <a:rPr lang="en-US" sz="1400" dirty="0"/>
                        <a:t>20-21</a:t>
                      </a:r>
                      <a:endParaRPr lang="en-IN" sz="1400" dirty="0"/>
                    </a:p>
                  </a:txBody>
                  <a:tcPr/>
                </a:tc>
                <a:tc>
                  <a:txBody>
                    <a:bodyPr/>
                    <a:lstStyle/>
                    <a:p>
                      <a:pPr algn="ctr"/>
                      <a:endParaRPr lang="en-IN" sz="1400" dirty="0"/>
                    </a:p>
                  </a:txBody>
                  <a:tcPr/>
                </a:tc>
                <a:extLst>
                  <a:ext uri="{0D108BD9-81ED-4DB2-BD59-A6C34878D82A}">
                    <a16:rowId xmlns:a16="http://schemas.microsoft.com/office/drawing/2014/main" val="246449301"/>
                  </a:ext>
                </a:extLst>
              </a:tr>
              <a:tr h="316453">
                <a:tc>
                  <a:txBody>
                    <a:bodyPr/>
                    <a:lstStyle/>
                    <a:p>
                      <a:pPr algn="ctr"/>
                      <a:endParaRPr lang="en-IN" sz="1400" dirty="0"/>
                    </a:p>
                  </a:txBody>
                  <a:tcPr/>
                </a:tc>
                <a:tc>
                  <a:txBody>
                    <a:bodyPr/>
                    <a:lstStyle/>
                    <a:p>
                      <a:r>
                        <a:rPr lang="en-US" sz="1400" dirty="0"/>
                        <a:t>9. Skewness of Data</a:t>
                      </a:r>
                      <a:endParaRPr lang="en-IN" sz="1400" dirty="0"/>
                    </a:p>
                  </a:txBody>
                  <a:tcPr/>
                </a:tc>
                <a:tc>
                  <a:txBody>
                    <a:bodyPr/>
                    <a:lstStyle/>
                    <a:p>
                      <a:pPr algn="ctr"/>
                      <a:r>
                        <a:rPr lang="en-US" sz="1400" dirty="0"/>
                        <a:t>22</a:t>
                      </a:r>
                      <a:endParaRPr lang="en-IN" sz="1400" dirty="0"/>
                    </a:p>
                  </a:txBody>
                  <a:tcPr/>
                </a:tc>
                <a:tc>
                  <a:txBody>
                    <a:bodyPr/>
                    <a:lstStyle/>
                    <a:p>
                      <a:pPr algn="ctr"/>
                      <a:endParaRPr lang="en-IN" sz="1400" dirty="0"/>
                    </a:p>
                  </a:txBody>
                  <a:tcPr/>
                </a:tc>
                <a:extLst>
                  <a:ext uri="{0D108BD9-81ED-4DB2-BD59-A6C34878D82A}">
                    <a16:rowId xmlns:a16="http://schemas.microsoft.com/office/drawing/2014/main" val="1411168886"/>
                  </a:ext>
                </a:extLst>
              </a:tr>
              <a:tr h="316453">
                <a:tc>
                  <a:txBody>
                    <a:bodyPr/>
                    <a:lstStyle/>
                    <a:p>
                      <a:pPr algn="ctr"/>
                      <a:endParaRPr lang="en-IN" sz="1400" dirty="0"/>
                    </a:p>
                  </a:txBody>
                  <a:tcPr/>
                </a:tc>
                <a:tc>
                  <a:txBody>
                    <a:bodyPr/>
                    <a:lstStyle/>
                    <a:p>
                      <a:r>
                        <a:rPr lang="en-US" sz="1400" dirty="0"/>
                        <a:t>10. Correlation of Data</a:t>
                      </a:r>
                      <a:endParaRPr lang="en-IN" sz="1400" dirty="0"/>
                    </a:p>
                  </a:txBody>
                  <a:tcPr/>
                </a:tc>
                <a:tc>
                  <a:txBody>
                    <a:bodyPr/>
                    <a:lstStyle/>
                    <a:p>
                      <a:pPr algn="ctr"/>
                      <a:r>
                        <a:rPr lang="en-US" sz="1400" dirty="0"/>
                        <a:t>23</a:t>
                      </a:r>
                      <a:endParaRPr lang="en-IN" sz="1400" dirty="0"/>
                    </a:p>
                  </a:txBody>
                  <a:tcPr/>
                </a:tc>
                <a:tc>
                  <a:txBody>
                    <a:bodyPr/>
                    <a:lstStyle/>
                    <a:p>
                      <a:pPr algn="ctr"/>
                      <a:endParaRPr lang="en-IN" sz="1400" dirty="0"/>
                    </a:p>
                  </a:txBody>
                  <a:tcPr/>
                </a:tc>
                <a:extLst>
                  <a:ext uri="{0D108BD9-81ED-4DB2-BD59-A6C34878D82A}">
                    <a16:rowId xmlns:a16="http://schemas.microsoft.com/office/drawing/2014/main" val="1999200297"/>
                  </a:ext>
                </a:extLst>
              </a:tr>
              <a:tr h="316453">
                <a:tc>
                  <a:txBody>
                    <a:bodyPr/>
                    <a:lstStyle/>
                    <a:p>
                      <a:pPr algn="ctr"/>
                      <a:endParaRPr lang="en-IN" sz="1400" dirty="0"/>
                    </a:p>
                  </a:txBody>
                  <a:tcPr/>
                </a:tc>
                <a:tc>
                  <a:txBody>
                    <a:bodyPr/>
                    <a:lstStyle/>
                    <a:p>
                      <a:r>
                        <a:rPr lang="en-US" sz="1400" dirty="0"/>
                        <a:t>Note for the checker</a:t>
                      </a:r>
                      <a:endParaRPr lang="en-IN" sz="1400" dirty="0"/>
                    </a:p>
                  </a:txBody>
                  <a:tcPr/>
                </a:tc>
                <a:tc>
                  <a:txBody>
                    <a:bodyPr/>
                    <a:lstStyle/>
                    <a:p>
                      <a:pPr algn="ctr"/>
                      <a:r>
                        <a:rPr lang="en-US" sz="1400" dirty="0"/>
                        <a:t>24</a:t>
                      </a:r>
                      <a:endParaRPr lang="en-IN" sz="1400" dirty="0"/>
                    </a:p>
                  </a:txBody>
                  <a:tcPr/>
                </a:tc>
                <a:tc>
                  <a:txBody>
                    <a:bodyPr/>
                    <a:lstStyle/>
                    <a:p>
                      <a:pPr algn="ctr"/>
                      <a:endParaRPr lang="en-IN" sz="1400" dirty="0"/>
                    </a:p>
                  </a:txBody>
                  <a:tcPr/>
                </a:tc>
                <a:extLst>
                  <a:ext uri="{0D108BD9-81ED-4DB2-BD59-A6C34878D82A}">
                    <a16:rowId xmlns:a16="http://schemas.microsoft.com/office/drawing/2014/main" val="2091845523"/>
                  </a:ext>
                </a:extLst>
              </a:tr>
            </a:tbl>
          </a:graphicData>
        </a:graphic>
      </p:graphicFrame>
      <p:sp>
        <p:nvSpPr>
          <p:cNvPr id="3" name="Slide Number Placeholder 2">
            <a:extLst>
              <a:ext uri="{FF2B5EF4-FFF2-40B4-BE49-F238E27FC236}">
                <a16:creationId xmlns:a16="http://schemas.microsoft.com/office/drawing/2014/main" id="{A8575783-8B6C-0B53-17E0-27D9D0B706BE}"/>
              </a:ext>
            </a:extLst>
          </p:cNvPr>
          <p:cNvSpPr>
            <a:spLocks noGrp="1"/>
          </p:cNvSpPr>
          <p:nvPr>
            <p:ph type="sldNum" sz="quarter" idx="12"/>
          </p:nvPr>
        </p:nvSpPr>
        <p:spPr/>
        <p:txBody>
          <a:bodyPr/>
          <a:lstStyle/>
          <a:p>
            <a:fld id="{5B217209-EB3F-4CBB-ADE6-86A4576C900C}" type="slidenum">
              <a:rPr lang="en-IN" smtClean="0"/>
              <a:t>2</a:t>
            </a:fld>
            <a:endParaRPr lang="en-IN"/>
          </a:p>
        </p:txBody>
      </p:sp>
      <p:sp>
        <p:nvSpPr>
          <p:cNvPr id="5" name="Arrow: Right 4">
            <a:hlinkClick r:id="rId2" action="ppaction://hlinksldjump"/>
            <a:extLst>
              <a:ext uri="{FF2B5EF4-FFF2-40B4-BE49-F238E27FC236}">
                <a16:creationId xmlns:a16="http://schemas.microsoft.com/office/drawing/2014/main" id="{854DAD07-B313-6895-DF6F-30A05586B349}"/>
              </a:ext>
            </a:extLst>
          </p:cNvPr>
          <p:cNvSpPr/>
          <p:nvPr/>
        </p:nvSpPr>
        <p:spPr>
          <a:xfrm>
            <a:off x="8465269" y="4681299"/>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Arrow: Right 6">
            <a:hlinkClick r:id="rId3" action="ppaction://hlinksldjump"/>
            <a:extLst>
              <a:ext uri="{FF2B5EF4-FFF2-40B4-BE49-F238E27FC236}">
                <a16:creationId xmlns:a16="http://schemas.microsoft.com/office/drawing/2014/main" id="{0AC07E24-8BE9-1C57-6FBF-320F46AF8BC9}"/>
              </a:ext>
            </a:extLst>
          </p:cNvPr>
          <p:cNvSpPr/>
          <p:nvPr/>
        </p:nvSpPr>
        <p:spPr>
          <a:xfrm>
            <a:off x="8465269" y="4373448"/>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Right 7">
            <a:hlinkClick r:id="rId4" action="ppaction://hlinksldjump"/>
            <a:extLst>
              <a:ext uri="{FF2B5EF4-FFF2-40B4-BE49-F238E27FC236}">
                <a16:creationId xmlns:a16="http://schemas.microsoft.com/office/drawing/2014/main" id="{83F24331-588E-5612-63B9-6D1A919523BB}"/>
              </a:ext>
            </a:extLst>
          </p:cNvPr>
          <p:cNvSpPr/>
          <p:nvPr/>
        </p:nvSpPr>
        <p:spPr>
          <a:xfrm>
            <a:off x="8465269" y="4051367"/>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Right 8">
            <a:hlinkClick r:id="rId5" action="ppaction://hlinksldjump"/>
            <a:extLst>
              <a:ext uri="{FF2B5EF4-FFF2-40B4-BE49-F238E27FC236}">
                <a16:creationId xmlns:a16="http://schemas.microsoft.com/office/drawing/2014/main" id="{C8C6E27B-CFCD-E5CD-0981-738A6CA18C7F}"/>
              </a:ext>
            </a:extLst>
          </p:cNvPr>
          <p:cNvSpPr/>
          <p:nvPr/>
        </p:nvSpPr>
        <p:spPr>
          <a:xfrm>
            <a:off x="8482552" y="3720041"/>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hlinkClick r:id="rId6" action="ppaction://hlinksldjump"/>
            <a:extLst>
              <a:ext uri="{FF2B5EF4-FFF2-40B4-BE49-F238E27FC236}">
                <a16:creationId xmlns:a16="http://schemas.microsoft.com/office/drawing/2014/main" id="{84EB7C54-0A42-9B24-7BB5-BD2E566709FC}"/>
              </a:ext>
            </a:extLst>
          </p:cNvPr>
          <p:cNvSpPr/>
          <p:nvPr/>
        </p:nvSpPr>
        <p:spPr>
          <a:xfrm>
            <a:off x="8482552" y="3424684"/>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Right 10">
            <a:hlinkClick r:id="rId7" action="ppaction://hlinksldjump"/>
            <a:extLst>
              <a:ext uri="{FF2B5EF4-FFF2-40B4-BE49-F238E27FC236}">
                <a16:creationId xmlns:a16="http://schemas.microsoft.com/office/drawing/2014/main" id="{CD94E563-82B3-E264-07F8-641B020B3579}"/>
              </a:ext>
            </a:extLst>
          </p:cNvPr>
          <p:cNvSpPr/>
          <p:nvPr/>
        </p:nvSpPr>
        <p:spPr>
          <a:xfrm>
            <a:off x="8482552" y="3146779"/>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Right 11">
            <a:hlinkClick r:id="rId8" action="ppaction://hlinksldjump"/>
            <a:extLst>
              <a:ext uri="{FF2B5EF4-FFF2-40B4-BE49-F238E27FC236}">
                <a16:creationId xmlns:a16="http://schemas.microsoft.com/office/drawing/2014/main" id="{3BA2C238-E579-D36B-B2CB-22AD70A95620}"/>
              </a:ext>
            </a:extLst>
          </p:cNvPr>
          <p:cNvSpPr/>
          <p:nvPr/>
        </p:nvSpPr>
        <p:spPr>
          <a:xfrm>
            <a:off x="8474696" y="2815270"/>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Right 12">
            <a:hlinkClick r:id="rId9" action="ppaction://hlinksldjump"/>
            <a:extLst>
              <a:ext uri="{FF2B5EF4-FFF2-40B4-BE49-F238E27FC236}">
                <a16:creationId xmlns:a16="http://schemas.microsoft.com/office/drawing/2014/main" id="{951EB0D9-6C3D-9635-C2B1-5BFA28371187}"/>
              </a:ext>
            </a:extLst>
          </p:cNvPr>
          <p:cNvSpPr/>
          <p:nvPr/>
        </p:nvSpPr>
        <p:spPr>
          <a:xfrm>
            <a:off x="8482552" y="2157166"/>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Right 13">
            <a:hlinkClick r:id="rId10" action="ppaction://hlinksldjump"/>
            <a:extLst>
              <a:ext uri="{FF2B5EF4-FFF2-40B4-BE49-F238E27FC236}">
                <a16:creationId xmlns:a16="http://schemas.microsoft.com/office/drawing/2014/main" id="{571C40A4-2976-66DF-D0DE-5B0BD97C4B4D}"/>
              </a:ext>
            </a:extLst>
          </p:cNvPr>
          <p:cNvSpPr/>
          <p:nvPr/>
        </p:nvSpPr>
        <p:spPr>
          <a:xfrm>
            <a:off x="8474696" y="1825657"/>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a:hlinkClick r:id="rId11" action="ppaction://hlinksldjump"/>
            <a:extLst>
              <a:ext uri="{FF2B5EF4-FFF2-40B4-BE49-F238E27FC236}">
                <a16:creationId xmlns:a16="http://schemas.microsoft.com/office/drawing/2014/main" id="{5B14B498-955B-9574-4D63-827F9FCE6978}"/>
              </a:ext>
            </a:extLst>
          </p:cNvPr>
          <p:cNvSpPr/>
          <p:nvPr/>
        </p:nvSpPr>
        <p:spPr>
          <a:xfrm>
            <a:off x="8480981" y="1499062"/>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hlinkClick r:id="rId12" action="ppaction://hlinksldjump"/>
            <a:extLst>
              <a:ext uri="{FF2B5EF4-FFF2-40B4-BE49-F238E27FC236}">
                <a16:creationId xmlns:a16="http://schemas.microsoft.com/office/drawing/2014/main" id="{00277D32-01AE-A356-D6F8-443DF928C247}"/>
              </a:ext>
            </a:extLst>
          </p:cNvPr>
          <p:cNvSpPr/>
          <p:nvPr/>
        </p:nvSpPr>
        <p:spPr>
          <a:xfrm>
            <a:off x="8480981" y="5959326"/>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Arrow: Right 16">
            <a:hlinkClick r:id="rId13" action="ppaction://hlinksldjump"/>
            <a:extLst>
              <a:ext uri="{FF2B5EF4-FFF2-40B4-BE49-F238E27FC236}">
                <a16:creationId xmlns:a16="http://schemas.microsoft.com/office/drawing/2014/main" id="{4206467C-D3C5-3920-8043-7A86F64A1B45}"/>
              </a:ext>
            </a:extLst>
          </p:cNvPr>
          <p:cNvSpPr/>
          <p:nvPr/>
        </p:nvSpPr>
        <p:spPr>
          <a:xfrm>
            <a:off x="8471553" y="5632517"/>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hlinkClick r:id="rId14" action="ppaction://hlinksldjump"/>
            <a:extLst>
              <a:ext uri="{FF2B5EF4-FFF2-40B4-BE49-F238E27FC236}">
                <a16:creationId xmlns:a16="http://schemas.microsoft.com/office/drawing/2014/main" id="{B66FA88F-3E46-065B-A773-BE176C6C5364}"/>
              </a:ext>
            </a:extLst>
          </p:cNvPr>
          <p:cNvSpPr/>
          <p:nvPr/>
        </p:nvSpPr>
        <p:spPr>
          <a:xfrm>
            <a:off x="8458984" y="5307812"/>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hlinkClick r:id="rId15" action="ppaction://hlinksldjump"/>
            <a:extLst>
              <a:ext uri="{FF2B5EF4-FFF2-40B4-BE49-F238E27FC236}">
                <a16:creationId xmlns:a16="http://schemas.microsoft.com/office/drawing/2014/main" id="{3D0CF506-F1CA-2EF7-CBAE-24C72B111706}"/>
              </a:ext>
            </a:extLst>
          </p:cNvPr>
          <p:cNvSpPr/>
          <p:nvPr/>
        </p:nvSpPr>
        <p:spPr>
          <a:xfrm>
            <a:off x="8465269" y="4989150"/>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06430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3C0D49-6682-7C3F-4983-163081EB67BD}"/>
              </a:ext>
            </a:extLst>
          </p:cNvPr>
          <p:cNvSpPr txBox="1"/>
          <p:nvPr/>
        </p:nvSpPr>
        <p:spPr>
          <a:xfrm>
            <a:off x="765142" y="735214"/>
            <a:ext cx="10661715" cy="769441"/>
          </a:xfrm>
          <a:prstGeom prst="rect">
            <a:avLst/>
          </a:prstGeom>
          <a:noFill/>
        </p:spPr>
        <p:txBody>
          <a:bodyPr wrap="square" rtlCol="0">
            <a:spAutoFit/>
          </a:bodyPr>
          <a:lstStyle/>
          <a:p>
            <a:pPr marL="342900" indent="-342900" algn="just">
              <a:buFont typeface="+mj-lt"/>
              <a:buAutoNum type="arabicPeriod" startAt="7"/>
            </a:pPr>
            <a:r>
              <a:rPr lang="en-US" sz="1600" b="1" u="sng" dirty="0">
                <a:ln w="3175" cmpd="sng">
                  <a:noFill/>
                </a:ln>
                <a:solidFill>
                  <a:schemeClr val="tx1">
                    <a:lumMod val="85000"/>
                    <a:lumOff val="15000"/>
                  </a:schemeClr>
                </a:solidFill>
                <a:latin typeface="+mj-lt"/>
                <a:ea typeface="+mj-ea"/>
                <a:cs typeface="+mj-cs"/>
              </a:rPr>
              <a:t>Outliers</a:t>
            </a:r>
            <a:r>
              <a:rPr lang="en-US" sz="1400" dirty="0">
                <a:ln w="3175" cmpd="sng">
                  <a:noFill/>
                </a:ln>
                <a:latin typeface="+mj-lt"/>
                <a:ea typeface="+mj-ea"/>
                <a:cs typeface="+mj-cs"/>
              </a:rPr>
              <a:t>: Outliers in Python refer to data points that differ significantly from the rest of the data set. They can be identified using a variety of methods, such as the Interquartile Range (IQR) method or the Z-score method. Here are the steps on how to detect outliers in Python using the IQR method:</a:t>
            </a:r>
            <a:endParaRPr lang="en-US" sz="1400" b="1" i="1" dirty="0">
              <a:ln w="3175" cmpd="sng">
                <a:noFill/>
              </a:ln>
              <a:solidFill>
                <a:srgbClr val="C00000"/>
              </a:solidFill>
              <a:latin typeface="+mj-lt"/>
              <a:ea typeface="+mj-ea"/>
              <a:cs typeface="+mj-cs"/>
            </a:endParaRPr>
          </a:p>
        </p:txBody>
      </p:sp>
      <p:pic>
        <p:nvPicPr>
          <p:cNvPr id="3" name="Picture 2">
            <a:extLst>
              <a:ext uri="{FF2B5EF4-FFF2-40B4-BE49-F238E27FC236}">
                <a16:creationId xmlns:a16="http://schemas.microsoft.com/office/drawing/2014/main" id="{F402E857-EE86-CE3C-B1CF-DDCEEAD364C5}"/>
              </a:ext>
            </a:extLst>
          </p:cNvPr>
          <p:cNvPicPr>
            <a:picLocks noChangeAspect="1"/>
          </p:cNvPicPr>
          <p:nvPr/>
        </p:nvPicPr>
        <p:blipFill rotWithShape="1">
          <a:blip r:embed="rId2"/>
          <a:srcRect l="22502" t="53607" r="29385" b="6252"/>
          <a:stretch/>
        </p:blipFill>
        <p:spPr>
          <a:xfrm>
            <a:off x="1119212" y="1623464"/>
            <a:ext cx="8797636" cy="4128656"/>
          </a:xfrm>
          <a:prstGeom prst="rect">
            <a:avLst/>
          </a:prstGeom>
        </p:spPr>
      </p:pic>
      <p:sp>
        <p:nvSpPr>
          <p:cNvPr id="2" name="Slide Number Placeholder 1">
            <a:extLst>
              <a:ext uri="{FF2B5EF4-FFF2-40B4-BE49-F238E27FC236}">
                <a16:creationId xmlns:a16="http://schemas.microsoft.com/office/drawing/2014/main" id="{F79EE604-E284-89F7-8345-651229875703}"/>
              </a:ext>
            </a:extLst>
          </p:cNvPr>
          <p:cNvSpPr>
            <a:spLocks noGrp="1"/>
          </p:cNvSpPr>
          <p:nvPr>
            <p:ph type="sldNum" sz="quarter" idx="12"/>
          </p:nvPr>
        </p:nvSpPr>
        <p:spPr/>
        <p:txBody>
          <a:bodyPr/>
          <a:lstStyle/>
          <a:p>
            <a:fld id="{5B217209-EB3F-4CBB-ADE6-86A4576C900C}" type="slidenum">
              <a:rPr lang="en-IN" smtClean="0"/>
              <a:t>20</a:t>
            </a:fld>
            <a:endParaRPr lang="en-IN"/>
          </a:p>
        </p:txBody>
      </p:sp>
      <p:sp>
        <p:nvSpPr>
          <p:cNvPr id="6" name="Arrow: Right 5">
            <a:hlinkClick r:id="rId3" action="ppaction://hlinksldjump"/>
            <a:extLst>
              <a:ext uri="{FF2B5EF4-FFF2-40B4-BE49-F238E27FC236}">
                <a16:creationId xmlns:a16="http://schemas.microsoft.com/office/drawing/2014/main" id="{D3722A82-671E-C19C-AE82-A8A353E415A0}"/>
              </a:ext>
            </a:extLst>
          </p:cNvPr>
          <p:cNvSpPr/>
          <p:nvPr/>
        </p:nvSpPr>
        <p:spPr>
          <a:xfrm rot="10800000">
            <a:off x="11170763" y="5988346"/>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761679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3C0D49-6682-7C3F-4983-163081EB67BD}"/>
              </a:ext>
            </a:extLst>
          </p:cNvPr>
          <p:cNvSpPr txBox="1"/>
          <p:nvPr/>
        </p:nvSpPr>
        <p:spPr>
          <a:xfrm>
            <a:off x="765142" y="735214"/>
            <a:ext cx="10661715" cy="338554"/>
          </a:xfrm>
          <a:prstGeom prst="rect">
            <a:avLst/>
          </a:prstGeom>
          <a:noFill/>
        </p:spPr>
        <p:txBody>
          <a:bodyPr wrap="square" rtlCol="0">
            <a:spAutoFit/>
          </a:bodyPr>
          <a:lstStyle/>
          <a:p>
            <a:r>
              <a:rPr lang="en-US" sz="1600" b="1" dirty="0">
                <a:ln w="3175" cmpd="sng">
                  <a:noFill/>
                </a:ln>
                <a:solidFill>
                  <a:schemeClr val="tx1">
                    <a:lumMod val="85000"/>
                    <a:lumOff val="15000"/>
                  </a:schemeClr>
                </a:solidFill>
                <a:latin typeface="+mj-lt"/>
                <a:ea typeface="+mj-ea"/>
                <a:cs typeface="+mj-cs"/>
              </a:rPr>
              <a:t>Treating Outliers</a:t>
            </a:r>
            <a:r>
              <a:rPr lang="en-US" sz="1400" dirty="0">
                <a:ln w="3175" cmpd="sng">
                  <a:noFill/>
                </a:ln>
                <a:latin typeface="+mj-lt"/>
                <a:ea typeface="+mj-ea"/>
                <a:cs typeface="+mj-cs"/>
              </a:rPr>
              <a:t>:</a:t>
            </a:r>
            <a:endParaRPr lang="en-US" sz="1400" b="1" i="1" dirty="0">
              <a:ln w="3175" cmpd="sng">
                <a:noFill/>
              </a:ln>
              <a:solidFill>
                <a:srgbClr val="C00000"/>
              </a:solidFill>
              <a:latin typeface="+mj-lt"/>
              <a:ea typeface="+mj-ea"/>
              <a:cs typeface="+mj-cs"/>
            </a:endParaRPr>
          </a:p>
        </p:txBody>
      </p:sp>
      <p:pic>
        <p:nvPicPr>
          <p:cNvPr id="2" name="Picture 1">
            <a:extLst>
              <a:ext uri="{FF2B5EF4-FFF2-40B4-BE49-F238E27FC236}">
                <a16:creationId xmlns:a16="http://schemas.microsoft.com/office/drawing/2014/main" id="{07B4F347-D61E-1BA2-9340-3913EFC33171}"/>
              </a:ext>
            </a:extLst>
          </p:cNvPr>
          <p:cNvPicPr>
            <a:picLocks noChangeAspect="1"/>
          </p:cNvPicPr>
          <p:nvPr/>
        </p:nvPicPr>
        <p:blipFill rotWithShape="1">
          <a:blip r:embed="rId2"/>
          <a:srcRect l="22598" t="25480" r="37391" b="6520"/>
          <a:stretch/>
        </p:blipFill>
        <p:spPr>
          <a:xfrm>
            <a:off x="765142" y="1073768"/>
            <a:ext cx="8096225" cy="5119214"/>
          </a:xfrm>
          <a:prstGeom prst="rect">
            <a:avLst/>
          </a:prstGeom>
        </p:spPr>
      </p:pic>
      <p:sp>
        <p:nvSpPr>
          <p:cNvPr id="3" name="Slide Number Placeholder 2">
            <a:extLst>
              <a:ext uri="{FF2B5EF4-FFF2-40B4-BE49-F238E27FC236}">
                <a16:creationId xmlns:a16="http://schemas.microsoft.com/office/drawing/2014/main" id="{7C46AF9A-AF21-6816-F402-FE9DF2B67825}"/>
              </a:ext>
            </a:extLst>
          </p:cNvPr>
          <p:cNvSpPr>
            <a:spLocks noGrp="1"/>
          </p:cNvSpPr>
          <p:nvPr>
            <p:ph type="sldNum" sz="quarter" idx="12"/>
          </p:nvPr>
        </p:nvSpPr>
        <p:spPr/>
        <p:txBody>
          <a:bodyPr/>
          <a:lstStyle/>
          <a:p>
            <a:fld id="{5B217209-EB3F-4CBB-ADE6-86A4576C900C}" type="slidenum">
              <a:rPr lang="en-IN" smtClean="0"/>
              <a:t>21</a:t>
            </a:fld>
            <a:endParaRPr lang="en-IN"/>
          </a:p>
        </p:txBody>
      </p:sp>
      <p:sp>
        <p:nvSpPr>
          <p:cNvPr id="6" name="Arrow: Right 5">
            <a:hlinkClick r:id="rId3" action="ppaction://hlinksldjump"/>
            <a:extLst>
              <a:ext uri="{FF2B5EF4-FFF2-40B4-BE49-F238E27FC236}">
                <a16:creationId xmlns:a16="http://schemas.microsoft.com/office/drawing/2014/main" id="{4149F07C-A679-88F6-31B3-20DB282D94B2}"/>
              </a:ext>
            </a:extLst>
          </p:cNvPr>
          <p:cNvSpPr/>
          <p:nvPr/>
        </p:nvSpPr>
        <p:spPr>
          <a:xfrm rot="10800000">
            <a:off x="11170763" y="5988346"/>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3897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3C0D49-6682-7C3F-4983-163081EB67BD}"/>
              </a:ext>
            </a:extLst>
          </p:cNvPr>
          <p:cNvSpPr txBox="1"/>
          <p:nvPr/>
        </p:nvSpPr>
        <p:spPr>
          <a:xfrm>
            <a:off x="656705" y="735214"/>
            <a:ext cx="10897985" cy="984885"/>
          </a:xfrm>
          <a:prstGeom prst="rect">
            <a:avLst/>
          </a:prstGeom>
          <a:noFill/>
        </p:spPr>
        <p:txBody>
          <a:bodyPr wrap="square" rtlCol="0">
            <a:spAutoFit/>
          </a:bodyPr>
          <a:lstStyle/>
          <a:p>
            <a:pPr marL="342900" indent="-342900" algn="just">
              <a:buFont typeface="+mj-lt"/>
              <a:buAutoNum type="arabicPeriod" startAt="8"/>
            </a:pPr>
            <a:r>
              <a:rPr lang="en-US" sz="1600" b="1" u="sng" dirty="0">
                <a:ln w="3175" cmpd="sng">
                  <a:noFill/>
                </a:ln>
                <a:solidFill>
                  <a:schemeClr val="tx1">
                    <a:lumMod val="85000"/>
                    <a:lumOff val="15000"/>
                  </a:schemeClr>
                </a:solidFill>
                <a:latin typeface="+mj-lt"/>
                <a:ea typeface="+mj-ea"/>
                <a:cs typeface="+mj-cs"/>
              </a:rPr>
              <a:t>Skewness of data</a:t>
            </a:r>
            <a:r>
              <a:rPr lang="en-US" sz="1400" dirty="0">
                <a:ln w="3175" cmpd="sng">
                  <a:noFill/>
                </a:ln>
                <a:latin typeface="+mj-lt"/>
                <a:ea typeface="+mj-ea"/>
                <a:cs typeface="+mj-cs"/>
              </a:rPr>
              <a:t>: Skewness is a statistical term and it is a way to estimate or measure the shape of a distribution. It is an important statistical methodology that is used to estimate the asymmetrical behavior rather than computing frequency distribution. </a:t>
            </a:r>
          </a:p>
          <a:p>
            <a:pPr marL="342900" indent="-342900" algn="just">
              <a:buFont typeface="+mj-lt"/>
              <a:buAutoNum type="arabicPeriod" startAt="8"/>
            </a:pPr>
            <a:endParaRPr lang="en-US" sz="1400" dirty="0">
              <a:ln w="3175" cmpd="sng">
                <a:noFill/>
              </a:ln>
              <a:latin typeface="+mj-lt"/>
              <a:ea typeface="+mj-ea"/>
              <a:cs typeface="+mj-cs"/>
            </a:endParaRPr>
          </a:p>
          <a:p>
            <a:pPr marL="285750" indent="-285750" algn="just">
              <a:buFont typeface="Arial" panose="020B0604020202020204" pitchFamily="34" charset="0"/>
              <a:buChar char="•"/>
            </a:pPr>
            <a:r>
              <a:rPr lang="en-US" sz="1400" dirty="0">
                <a:ln w="3175" cmpd="sng">
                  <a:noFill/>
                </a:ln>
                <a:latin typeface="+mj-lt"/>
                <a:ea typeface="+mj-ea"/>
                <a:cs typeface="+mj-cs"/>
              </a:rPr>
              <a:t>Screenshots of finding skewness is shown below:</a:t>
            </a:r>
          </a:p>
        </p:txBody>
      </p:sp>
      <p:pic>
        <p:nvPicPr>
          <p:cNvPr id="2" name="Picture 1">
            <a:extLst>
              <a:ext uri="{FF2B5EF4-FFF2-40B4-BE49-F238E27FC236}">
                <a16:creationId xmlns:a16="http://schemas.microsoft.com/office/drawing/2014/main" id="{01EE6E32-06CF-5538-DC56-965539DABE88}"/>
              </a:ext>
            </a:extLst>
          </p:cNvPr>
          <p:cNvPicPr>
            <a:picLocks noChangeAspect="1"/>
          </p:cNvPicPr>
          <p:nvPr/>
        </p:nvPicPr>
        <p:blipFill rotWithShape="1">
          <a:blip r:embed="rId2"/>
          <a:srcRect l="22125" t="23571" r="46205" b="24839"/>
          <a:stretch/>
        </p:blipFill>
        <p:spPr>
          <a:xfrm>
            <a:off x="1014153" y="1720099"/>
            <a:ext cx="6799811" cy="4402686"/>
          </a:xfrm>
          <a:prstGeom prst="rect">
            <a:avLst/>
          </a:prstGeom>
        </p:spPr>
      </p:pic>
      <p:sp>
        <p:nvSpPr>
          <p:cNvPr id="3" name="Slide Number Placeholder 2">
            <a:extLst>
              <a:ext uri="{FF2B5EF4-FFF2-40B4-BE49-F238E27FC236}">
                <a16:creationId xmlns:a16="http://schemas.microsoft.com/office/drawing/2014/main" id="{CAE31252-5BD0-B11E-E6EC-E9A9C51DAC11}"/>
              </a:ext>
            </a:extLst>
          </p:cNvPr>
          <p:cNvSpPr>
            <a:spLocks noGrp="1"/>
          </p:cNvSpPr>
          <p:nvPr>
            <p:ph type="sldNum" sz="quarter" idx="12"/>
          </p:nvPr>
        </p:nvSpPr>
        <p:spPr/>
        <p:txBody>
          <a:bodyPr/>
          <a:lstStyle/>
          <a:p>
            <a:fld id="{5B217209-EB3F-4CBB-ADE6-86A4576C900C}" type="slidenum">
              <a:rPr lang="en-IN" smtClean="0"/>
              <a:t>22</a:t>
            </a:fld>
            <a:endParaRPr lang="en-IN"/>
          </a:p>
        </p:txBody>
      </p:sp>
      <p:sp>
        <p:nvSpPr>
          <p:cNvPr id="6" name="Arrow: Right 5">
            <a:hlinkClick r:id="rId3" action="ppaction://hlinksldjump"/>
            <a:extLst>
              <a:ext uri="{FF2B5EF4-FFF2-40B4-BE49-F238E27FC236}">
                <a16:creationId xmlns:a16="http://schemas.microsoft.com/office/drawing/2014/main" id="{D3212371-6FD6-1C91-8ED1-974AD5DD5433}"/>
              </a:ext>
            </a:extLst>
          </p:cNvPr>
          <p:cNvSpPr/>
          <p:nvPr/>
        </p:nvSpPr>
        <p:spPr>
          <a:xfrm rot="10800000">
            <a:off x="11170763" y="5988346"/>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26793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3C0D49-6682-7C3F-4983-163081EB67BD}"/>
              </a:ext>
            </a:extLst>
          </p:cNvPr>
          <p:cNvSpPr txBox="1"/>
          <p:nvPr/>
        </p:nvSpPr>
        <p:spPr>
          <a:xfrm>
            <a:off x="656705" y="735214"/>
            <a:ext cx="10897985" cy="984885"/>
          </a:xfrm>
          <a:prstGeom prst="rect">
            <a:avLst/>
          </a:prstGeom>
          <a:noFill/>
        </p:spPr>
        <p:txBody>
          <a:bodyPr wrap="square" rtlCol="0">
            <a:spAutoFit/>
          </a:bodyPr>
          <a:lstStyle/>
          <a:p>
            <a:pPr marL="342900" indent="-342900" algn="just">
              <a:buFont typeface="+mj-lt"/>
              <a:buAutoNum type="arabicPeriod" startAt="8"/>
            </a:pPr>
            <a:r>
              <a:rPr lang="en-US" sz="1600" b="1" u="sng" dirty="0">
                <a:ln w="3175" cmpd="sng">
                  <a:noFill/>
                </a:ln>
                <a:solidFill>
                  <a:schemeClr val="tx1">
                    <a:lumMod val="85000"/>
                    <a:lumOff val="15000"/>
                  </a:schemeClr>
                </a:solidFill>
                <a:latin typeface="+mj-lt"/>
                <a:ea typeface="+mj-ea"/>
                <a:cs typeface="+mj-cs"/>
              </a:rPr>
              <a:t>Correlation of data</a:t>
            </a:r>
            <a:r>
              <a:rPr lang="en-US" sz="1600" b="1" dirty="0">
                <a:ln w="3175" cmpd="sng">
                  <a:noFill/>
                </a:ln>
                <a:solidFill>
                  <a:schemeClr val="tx1">
                    <a:lumMod val="85000"/>
                    <a:lumOff val="15000"/>
                  </a:schemeClr>
                </a:solidFill>
                <a:latin typeface="+mj-lt"/>
                <a:ea typeface="+mj-ea"/>
                <a:cs typeface="+mj-cs"/>
              </a:rPr>
              <a:t> </a:t>
            </a:r>
            <a:r>
              <a:rPr lang="en-US" sz="1600" b="1" dirty="0" err="1">
                <a:ln w="3175" cmpd="sng">
                  <a:noFill/>
                </a:ln>
                <a:solidFill>
                  <a:schemeClr val="tx1">
                    <a:lumMod val="85000"/>
                    <a:lumOff val="15000"/>
                  </a:schemeClr>
                </a:solidFill>
                <a:latin typeface="+mj-lt"/>
                <a:ea typeface="+mj-ea"/>
                <a:cs typeface="+mj-cs"/>
              </a:rPr>
              <a:t>corr</a:t>
            </a:r>
            <a:r>
              <a:rPr lang="en-US" sz="1600" b="1" dirty="0">
                <a:ln w="3175" cmpd="sng">
                  <a:noFill/>
                </a:ln>
                <a:solidFill>
                  <a:schemeClr val="tx1">
                    <a:lumMod val="85000"/>
                    <a:lumOff val="15000"/>
                  </a:schemeClr>
                </a:solidFill>
                <a:latin typeface="+mj-lt"/>
                <a:ea typeface="+mj-ea"/>
                <a:cs typeface="+mj-cs"/>
              </a:rPr>
              <a:t>()</a:t>
            </a:r>
            <a:r>
              <a:rPr lang="en-US" sz="1400" dirty="0">
                <a:ln w="3175" cmpd="sng">
                  <a:noFill/>
                </a:ln>
                <a:latin typeface="+mj-lt"/>
                <a:ea typeface="+mj-ea"/>
                <a:cs typeface="+mj-cs"/>
              </a:rPr>
              <a:t>: Correlation is defined as the association between two random variables. In statistics it normally refers to the degree a pair of variables are linearly related. ‘.</a:t>
            </a:r>
            <a:r>
              <a:rPr lang="en-US" sz="1400" b="1" i="1" dirty="0" err="1">
                <a:ln w="3175" cmpd="sng">
                  <a:noFill/>
                </a:ln>
                <a:solidFill>
                  <a:srgbClr val="C00000"/>
                </a:solidFill>
                <a:latin typeface="+mj-lt"/>
                <a:ea typeface="+mj-ea"/>
                <a:cs typeface="+mj-cs"/>
              </a:rPr>
              <a:t>corr</a:t>
            </a:r>
            <a:r>
              <a:rPr lang="en-US" sz="1400" b="1" i="1" dirty="0">
                <a:ln w="3175" cmpd="sng">
                  <a:noFill/>
                </a:ln>
                <a:solidFill>
                  <a:srgbClr val="C00000"/>
                </a:solidFill>
                <a:latin typeface="+mj-lt"/>
                <a:ea typeface="+mj-ea"/>
                <a:cs typeface="+mj-cs"/>
              </a:rPr>
              <a:t>()’ </a:t>
            </a:r>
            <a:r>
              <a:rPr lang="en-US" sz="1400" dirty="0">
                <a:ln w="3175" cmpd="sng">
                  <a:noFill/>
                </a:ln>
                <a:latin typeface="+mj-lt"/>
                <a:ea typeface="+mj-ea"/>
                <a:cs typeface="+mj-cs"/>
              </a:rPr>
              <a:t>is used to find the pairwise correlation of all columns in the Pandas Data frame in Python.</a:t>
            </a:r>
          </a:p>
          <a:p>
            <a:pPr marL="342900" indent="-342900" algn="just">
              <a:buFont typeface="+mj-lt"/>
              <a:buAutoNum type="arabicPeriod" startAt="8"/>
            </a:pPr>
            <a:endParaRPr lang="en-US" sz="1400" dirty="0">
              <a:ln w="3175" cmpd="sng">
                <a:noFill/>
              </a:ln>
              <a:latin typeface="+mj-lt"/>
              <a:ea typeface="+mj-ea"/>
              <a:cs typeface="+mj-cs"/>
            </a:endParaRPr>
          </a:p>
          <a:p>
            <a:pPr marL="285750" indent="-285750" algn="just">
              <a:buFont typeface="Arial" panose="020B0604020202020204" pitchFamily="34" charset="0"/>
              <a:buChar char="•"/>
            </a:pPr>
            <a:r>
              <a:rPr lang="en-US" sz="1400" dirty="0">
                <a:ln w="3175" cmpd="sng">
                  <a:noFill/>
                </a:ln>
                <a:latin typeface="+mj-lt"/>
                <a:ea typeface="+mj-ea"/>
                <a:cs typeface="+mj-cs"/>
              </a:rPr>
              <a:t>Screenshots for calculation of correlation of data is shown below:</a:t>
            </a:r>
          </a:p>
        </p:txBody>
      </p:sp>
      <p:pic>
        <p:nvPicPr>
          <p:cNvPr id="3" name="Picture 2">
            <a:extLst>
              <a:ext uri="{FF2B5EF4-FFF2-40B4-BE49-F238E27FC236}">
                <a16:creationId xmlns:a16="http://schemas.microsoft.com/office/drawing/2014/main" id="{DACB5176-1A9A-D287-CA0D-B4B551FF3B41}"/>
              </a:ext>
            </a:extLst>
          </p:cNvPr>
          <p:cNvPicPr>
            <a:picLocks noChangeAspect="1"/>
          </p:cNvPicPr>
          <p:nvPr/>
        </p:nvPicPr>
        <p:blipFill rotWithShape="1">
          <a:blip r:embed="rId2"/>
          <a:srcRect l="22048" t="33540" r="24158" b="6655"/>
          <a:stretch/>
        </p:blipFill>
        <p:spPr>
          <a:xfrm>
            <a:off x="822960" y="1720099"/>
            <a:ext cx="9385069" cy="4402687"/>
          </a:xfrm>
          <a:prstGeom prst="rect">
            <a:avLst/>
          </a:prstGeom>
        </p:spPr>
      </p:pic>
      <p:sp>
        <p:nvSpPr>
          <p:cNvPr id="2" name="Slide Number Placeholder 1">
            <a:extLst>
              <a:ext uri="{FF2B5EF4-FFF2-40B4-BE49-F238E27FC236}">
                <a16:creationId xmlns:a16="http://schemas.microsoft.com/office/drawing/2014/main" id="{60BDB81C-83B2-AB41-2272-56475001A9AB}"/>
              </a:ext>
            </a:extLst>
          </p:cNvPr>
          <p:cNvSpPr>
            <a:spLocks noGrp="1"/>
          </p:cNvSpPr>
          <p:nvPr>
            <p:ph type="sldNum" sz="quarter" idx="12"/>
          </p:nvPr>
        </p:nvSpPr>
        <p:spPr/>
        <p:txBody>
          <a:bodyPr/>
          <a:lstStyle/>
          <a:p>
            <a:fld id="{5B217209-EB3F-4CBB-ADE6-86A4576C900C}" type="slidenum">
              <a:rPr lang="en-IN" smtClean="0"/>
              <a:t>23</a:t>
            </a:fld>
            <a:endParaRPr lang="en-IN"/>
          </a:p>
        </p:txBody>
      </p:sp>
      <p:sp>
        <p:nvSpPr>
          <p:cNvPr id="6" name="Arrow: Right 5">
            <a:hlinkClick r:id="rId3" action="ppaction://hlinksldjump"/>
            <a:extLst>
              <a:ext uri="{FF2B5EF4-FFF2-40B4-BE49-F238E27FC236}">
                <a16:creationId xmlns:a16="http://schemas.microsoft.com/office/drawing/2014/main" id="{552D5AB3-6A54-CDB3-2A94-F97096ED17AC}"/>
              </a:ext>
            </a:extLst>
          </p:cNvPr>
          <p:cNvSpPr/>
          <p:nvPr/>
        </p:nvSpPr>
        <p:spPr>
          <a:xfrm rot="10800000">
            <a:off x="11170763" y="5988346"/>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64237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3C0D49-6682-7C3F-4983-163081EB67BD}"/>
              </a:ext>
            </a:extLst>
          </p:cNvPr>
          <p:cNvSpPr txBox="1"/>
          <p:nvPr/>
        </p:nvSpPr>
        <p:spPr>
          <a:xfrm>
            <a:off x="656705" y="735214"/>
            <a:ext cx="10897985" cy="830997"/>
          </a:xfrm>
          <a:prstGeom prst="rect">
            <a:avLst/>
          </a:prstGeom>
          <a:noFill/>
        </p:spPr>
        <p:txBody>
          <a:bodyPr wrap="square" rtlCol="0">
            <a:spAutoFit/>
          </a:bodyPr>
          <a:lstStyle/>
          <a:p>
            <a:pPr algn="just"/>
            <a:r>
              <a:rPr lang="en-US" sz="1600" b="1" dirty="0">
                <a:ln w="3175" cmpd="sng">
                  <a:noFill/>
                </a:ln>
                <a:solidFill>
                  <a:schemeClr val="tx1">
                    <a:lumMod val="85000"/>
                    <a:lumOff val="15000"/>
                  </a:schemeClr>
                </a:solidFill>
                <a:latin typeface="+mj-lt"/>
                <a:ea typeface="+mj-ea"/>
                <a:cs typeface="+mj-cs"/>
              </a:rPr>
              <a:t>Note for the checker of the Project: </a:t>
            </a:r>
            <a:r>
              <a:rPr lang="en-US" sz="1600" dirty="0">
                <a:ln w="3175" cmpd="sng">
                  <a:noFill/>
                </a:ln>
                <a:solidFill>
                  <a:schemeClr val="tx1">
                    <a:lumMod val="85000"/>
                    <a:lumOff val="15000"/>
                  </a:schemeClr>
                </a:solidFill>
                <a:latin typeface="+mj-lt"/>
                <a:ea typeface="+mj-ea"/>
                <a:cs typeface="+mj-cs"/>
              </a:rPr>
              <a:t>All the screenshots attached in the PPT are taken from the Jupyter notebook of Project 1 in which all the Tasks are performed. Serial nos. of commands in screenshots may differ from the serial nos. in  the Jupyter notebook because few more commands were performed after the completion of PPT.</a:t>
            </a:r>
            <a:endParaRPr lang="en-US" sz="1400" dirty="0">
              <a:ln w="3175" cmpd="sng">
                <a:noFill/>
              </a:ln>
              <a:latin typeface="+mj-lt"/>
              <a:ea typeface="+mj-ea"/>
              <a:cs typeface="+mj-cs"/>
            </a:endParaRPr>
          </a:p>
        </p:txBody>
      </p:sp>
      <p:sp>
        <p:nvSpPr>
          <p:cNvPr id="2" name="Slide Number Placeholder 1">
            <a:extLst>
              <a:ext uri="{FF2B5EF4-FFF2-40B4-BE49-F238E27FC236}">
                <a16:creationId xmlns:a16="http://schemas.microsoft.com/office/drawing/2014/main" id="{60BDB81C-83B2-AB41-2272-56475001A9AB}"/>
              </a:ext>
            </a:extLst>
          </p:cNvPr>
          <p:cNvSpPr>
            <a:spLocks noGrp="1"/>
          </p:cNvSpPr>
          <p:nvPr>
            <p:ph type="sldNum" sz="quarter" idx="12"/>
          </p:nvPr>
        </p:nvSpPr>
        <p:spPr/>
        <p:txBody>
          <a:bodyPr/>
          <a:lstStyle/>
          <a:p>
            <a:fld id="{5B217209-EB3F-4CBB-ADE6-86A4576C900C}" type="slidenum">
              <a:rPr lang="en-IN" smtClean="0"/>
              <a:t>24</a:t>
            </a:fld>
            <a:endParaRPr lang="en-IN"/>
          </a:p>
        </p:txBody>
      </p:sp>
      <p:sp>
        <p:nvSpPr>
          <p:cNvPr id="5" name="Rectangle 4">
            <a:extLst>
              <a:ext uri="{FF2B5EF4-FFF2-40B4-BE49-F238E27FC236}">
                <a16:creationId xmlns:a16="http://schemas.microsoft.com/office/drawing/2014/main" id="{3092BD78-8072-22EE-42ED-7A6E870451FD}"/>
              </a:ext>
            </a:extLst>
          </p:cNvPr>
          <p:cNvSpPr/>
          <p:nvPr/>
        </p:nvSpPr>
        <p:spPr>
          <a:xfrm>
            <a:off x="4013306" y="4268234"/>
            <a:ext cx="3448957" cy="923330"/>
          </a:xfrm>
          <a:prstGeom prst="rect">
            <a:avLst/>
          </a:prstGeom>
          <a:noFill/>
        </p:spPr>
        <p:txBody>
          <a:bodyPr wrap="none" lIns="91440" tIns="45720" rIns="91440" bIns="45720">
            <a:spAutoFit/>
          </a:bodyPr>
          <a:lstStyle/>
          <a:p>
            <a:pPr algn="ctr"/>
            <a:r>
              <a:rPr lang="en-US" sz="5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Thank You</a:t>
            </a:r>
          </a:p>
        </p:txBody>
      </p:sp>
      <p:sp>
        <p:nvSpPr>
          <p:cNvPr id="6" name="Arrow: Right 5">
            <a:hlinkClick r:id="rId2" action="ppaction://hlinksldjump"/>
            <a:extLst>
              <a:ext uri="{FF2B5EF4-FFF2-40B4-BE49-F238E27FC236}">
                <a16:creationId xmlns:a16="http://schemas.microsoft.com/office/drawing/2014/main" id="{FCB2506E-99F0-5AF2-CB55-36DF7A0F9AC2}"/>
              </a:ext>
            </a:extLst>
          </p:cNvPr>
          <p:cNvSpPr/>
          <p:nvPr/>
        </p:nvSpPr>
        <p:spPr>
          <a:xfrm rot="10800000">
            <a:off x="11219468" y="6023858"/>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64123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4E835-5660-E5AC-54B6-A5BDA0F9D315}"/>
              </a:ext>
            </a:extLst>
          </p:cNvPr>
          <p:cNvSpPr>
            <a:spLocks noGrp="1"/>
          </p:cNvSpPr>
          <p:nvPr>
            <p:ph type="title" idx="4294967295"/>
          </p:nvPr>
        </p:nvSpPr>
        <p:spPr>
          <a:xfrm>
            <a:off x="584147" y="612806"/>
            <a:ext cx="9601200" cy="592138"/>
          </a:xfrm>
        </p:spPr>
        <p:txBody>
          <a:bodyPr>
            <a:normAutofit/>
          </a:bodyPr>
          <a:lstStyle/>
          <a:p>
            <a:pPr marL="514350" indent="-514350" algn="l">
              <a:buFont typeface="+mj-lt"/>
              <a:buAutoNum type="romanUcPeriod"/>
            </a:pPr>
            <a:r>
              <a:rPr lang="en-US" sz="2400" b="1" u="sng" dirty="0"/>
              <a:t>Project Tasks to be performed</a:t>
            </a:r>
            <a:r>
              <a:rPr lang="en-US" sz="2400" b="1" dirty="0"/>
              <a:t> :</a:t>
            </a:r>
            <a:endParaRPr lang="en-IN" sz="2400" dirty="0"/>
          </a:p>
        </p:txBody>
      </p:sp>
      <p:pic>
        <p:nvPicPr>
          <p:cNvPr id="4" name="Picture 3">
            <a:extLst>
              <a:ext uri="{FF2B5EF4-FFF2-40B4-BE49-F238E27FC236}">
                <a16:creationId xmlns:a16="http://schemas.microsoft.com/office/drawing/2014/main" id="{15183519-3AFB-A1AF-0DCC-A62577AA4259}"/>
              </a:ext>
            </a:extLst>
          </p:cNvPr>
          <p:cNvPicPr>
            <a:picLocks noChangeAspect="1"/>
          </p:cNvPicPr>
          <p:nvPr/>
        </p:nvPicPr>
        <p:blipFill rotWithShape="1">
          <a:blip r:embed="rId2"/>
          <a:srcRect l="18163" t="28454" r="14407" b="23849"/>
          <a:stretch/>
        </p:blipFill>
        <p:spPr>
          <a:xfrm>
            <a:off x="1065230" y="3631647"/>
            <a:ext cx="9248809" cy="2526382"/>
          </a:xfrm>
          <a:prstGeom prst="rect">
            <a:avLst/>
          </a:prstGeom>
        </p:spPr>
      </p:pic>
      <p:pic>
        <p:nvPicPr>
          <p:cNvPr id="5" name="Picture 4">
            <a:extLst>
              <a:ext uri="{FF2B5EF4-FFF2-40B4-BE49-F238E27FC236}">
                <a16:creationId xmlns:a16="http://schemas.microsoft.com/office/drawing/2014/main" id="{1239AA81-CBB5-08C4-617E-C82B02416461}"/>
              </a:ext>
            </a:extLst>
          </p:cNvPr>
          <p:cNvPicPr>
            <a:picLocks noChangeAspect="1"/>
          </p:cNvPicPr>
          <p:nvPr/>
        </p:nvPicPr>
        <p:blipFill rotWithShape="1">
          <a:blip r:embed="rId3"/>
          <a:srcRect l="22992" t="12258" r="27483" b="48714"/>
          <a:stretch/>
        </p:blipFill>
        <p:spPr>
          <a:xfrm>
            <a:off x="1065230" y="1192429"/>
            <a:ext cx="9248808" cy="2526381"/>
          </a:xfrm>
          <a:prstGeom prst="rect">
            <a:avLst/>
          </a:prstGeom>
        </p:spPr>
      </p:pic>
      <p:sp>
        <p:nvSpPr>
          <p:cNvPr id="3" name="Slide Number Placeholder 2">
            <a:extLst>
              <a:ext uri="{FF2B5EF4-FFF2-40B4-BE49-F238E27FC236}">
                <a16:creationId xmlns:a16="http://schemas.microsoft.com/office/drawing/2014/main" id="{C4ED1974-0F09-5E49-2117-E39D2806AD31}"/>
              </a:ext>
            </a:extLst>
          </p:cNvPr>
          <p:cNvSpPr>
            <a:spLocks noGrp="1"/>
          </p:cNvSpPr>
          <p:nvPr>
            <p:ph type="sldNum" sz="quarter" idx="12"/>
          </p:nvPr>
        </p:nvSpPr>
        <p:spPr/>
        <p:txBody>
          <a:bodyPr/>
          <a:lstStyle/>
          <a:p>
            <a:fld id="{5B217209-EB3F-4CBB-ADE6-86A4576C900C}" type="slidenum">
              <a:rPr lang="en-IN" smtClean="0"/>
              <a:t>3</a:t>
            </a:fld>
            <a:endParaRPr lang="en-IN"/>
          </a:p>
        </p:txBody>
      </p:sp>
      <p:sp>
        <p:nvSpPr>
          <p:cNvPr id="6" name="Arrow: Right 5">
            <a:hlinkClick r:id="rId4" action="ppaction://hlinksldjump"/>
            <a:extLst>
              <a:ext uri="{FF2B5EF4-FFF2-40B4-BE49-F238E27FC236}">
                <a16:creationId xmlns:a16="http://schemas.microsoft.com/office/drawing/2014/main" id="{E11859F7-E5A0-0BEB-A140-2CCF5063229C}"/>
              </a:ext>
            </a:extLst>
          </p:cNvPr>
          <p:cNvSpPr/>
          <p:nvPr/>
        </p:nvSpPr>
        <p:spPr>
          <a:xfrm rot="10800000">
            <a:off x="11170763" y="5988346"/>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9685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3C0D49-6682-7C3F-4983-163081EB67BD}"/>
              </a:ext>
            </a:extLst>
          </p:cNvPr>
          <p:cNvSpPr txBox="1"/>
          <p:nvPr/>
        </p:nvSpPr>
        <p:spPr>
          <a:xfrm>
            <a:off x="584462" y="630142"/>
            <a:ext cx="10991653" cy="892552"/>
          </a:xfrm>
          <a:prstGeom prst="rect">
            <a:avLst/>
          </a:prstGeom>
          <a:noFill/>
        </p:spPr>
        <p:txBody>
          <a:bodyPr wrap="square" rtlCol="0">
            <a:spAutoFit/>
          </a:bodyPr>
          <a:lstStyle/>
          <a:p>
            <a:pPr marL="514350" indent="-514350" algn="just">
              <a:buFont typeface="+mj-lt"/>
              <a:buAutoNum type="romanUcPeriod" startAt="2"/>
            </a:pPr>
            <a:r>
              <a:rPr lang="en-US" sz="2400" b="1" u="sng" dirty="0"/>
              <a:t>Importing </a:t>
            </a:r>
            <a:r>
              <a:rPr lang="en-US" sz="2400" b="1" u="sng" dirty="0" err="1"/>
              <a:t>Liabraries</a:t>
            </a:r>
            <a:r>
              <a:rPr lang="en-US" sz="2400" b="1" u="sng" dirty="0"/>
              <a:t> in Python</a:t>
            </a:r>
            <a:r>
              <a:rPr lang="en-US" sz="2400" b="1" dirty="0"/>
              <a:t>: </a:t>
            </a:r>
            <a:r>
              <a:rPr lang="en-US" sz="1400" dirty="0">
                <a:ln w="3175" cmpd="sng">
                  <a:noFill/>
                </a:ln>
                <a:solidFill>
                  <a:schemeClr val="tx1">
                    <a:lumMod val="85000"/>
                    <a:lumOff val="15000"/>
                  </a:schemeClr>
                </a:solidFill>
                <a:latin typeface="+mj-lt"/>
                <a:ea typeface="+mj-ea"/>
                <a:cs typeface="+mj-cs"/>
              </a:rPr>
              <a:t>Importing libraries in Python is a way to include pre-written code into your own program. This can be useful for many things, such as performing mathematical operations, accessing data from a database, or creating graphical user interfaces. In this project, libraries that are used are described below &amp; the screenshot from the project are attached here :</a:t>
            </a:r>
          </a:p>
        </p:txBody>
      </p:sp>
      <p:pic>
        <p:nvPicPr>
          <p:cNvPr id="3" name="Picture 2">
            <a:extLst>
              <a:ext uri="{FF2B5EF4-FFF2-40B4-BE49-F238E27FC236}">
                <a16:creationId xmlns:a16="http://schemas.microsoft.com/office/drawing/2014/main" id="{75ED26BE-3AB5-2570-F72B-7C51A1262E1C}"/>
              </a:ext>
            </a:extLst>
          </p:cNvPr>
          <p:cNvPicPr>
            <a:picLocks noChangeAspect="1"/>
          </p:cNvPicPr>
          <p:nvPr/>
        </p:nvPicPr>
        <p:blipFill rotWithShape="1">
          <a:blip r:embed="rId2"/>
          <a:srcRect l="22654" t="35001" r="53176" b="58288"/>
          <a:stretch/>
        </p:blipFill>
        <p:spPr>
          <a:xfrm>
            <a:off x="7295557" y="1608233"/>
            <a:ext cx="4095165" cy="679863"/>
          </a:xfrm>
          <a:prstGeom prst="rect">
            <a:avLst/>
          </a:prstGeom>
        </p:spPr>
      </p:pic>
      <p:pic>
        <p:nvPicPr>
          <p:cNvPr id="7" name="Picture 6">
            <a:extLst>
              <a:ext uri="{FF2B5EF4-FFF2-40B4-BE49-F238E27FC236}">
                <a16:creationId xmlns:a16="http://schemas.microsoft.com/office/drawing/2014/main" id="{3F235F9F-A8FB-F6A1-D718-AD8AC7F3F179}"/>
              </a:ext>
            </a:extLst>
          </p:cNvPr>
          <p:cNvPicPr>
            <a:picLocks noChangeAspect="1"/>
          </p:cNvPicPr>
          <p:nvPr/>
        </p:nvPicPr>
        <p:blipFill rotWithShape="1">
          <a:blip r:embed="rId3"/>
          <a:srcRect l="26066" t="34616" r="45476" b="6790"/>
          <a:stretch/>
        </p:blipFill>
        <p:spPr>
          <a:xfrm>
            <a:off x="6787299" y="2288096"/>
            <a:ext cx="4603423" cy="3939762"/>
          </a:xfrm>
          <a:prstGeom prst="rect">
            <a:avLst/>
          </a:prstGeom>
        </p:spPr>
      </p:pic>
      <p:sp>
        <p:nvSpPr>
          <p:cNvPr id="9" name="TextBox 8">
            <a:extLst>
              <a:ext uri="{FF2B5EF4-FFF2-40B4-BE49-F238E27FC236}">
                <a16:creationId xmlns:a16="http://schemas.microsoft.com/office/drawing/2014/main" id="{D420E049-DA22-C0B4-FAEA-A39A21697CCF}"/>
              </a:ext>
            </a:extLst>
          </p:cNvPr>
          <p:cNvSpPr txBox="1"/>
          <p:nvPr/>
        </p:nvSpPr>
        <p:spPr>
          <a:xfrm>
            <a:off x="801278" y="2830111"/>
            <a:ext cx="5910607" cy="1754326"/>
          </a:xfrm>
          <a:prstGeom prst="rect">
            <a:avLst/>
          </a:prstGeom>
          <a:noFill/>
        </p:spPr>
        <p:txBody>
          <a:bodyPr wrap="square">
            <a:spAutoFit/>
          </a:bodyPr>
          <a:lstStyle/>
          <a:p>
            <a:pPr marL="342900" indent="-342900" algn="just">
              <a:buFont typeface="+mj-lt"/>
              <a:buAutoNum type="arabicPeriod" startAt="3"/>
            </a:pPr>
            <a:r>
              <a:rPr lang="en-US" sz="1200" b="1" dirty="0">
                <a:ln w="3175" cmpd="sng">
                  <a:noFill/>
                </a:ln>
                <a:solidFill>
                  <a:schemeClr val="tx1">
                    <a:lumMod val="85000"/>
                    <a:lumOff val="15000"/>
                  </a:schemeClr>
                </a:solidFill>
                <a:latin typeface="+mj-lt"/>
                <a:ea typeface="+mj-ea"/>
                <a:cs typeface="+mj-cs"/>
              </a:rPr>
              <a:t>Importing ‘seaborn’ as sns : </a:t>
            </a:r>
            <a:r>
              <a:rPr lang="en-US" sz="1200" dirty="0">
                <a:ln w="3175" cmpd="sng">
                  <a:noFill/>
                </a:ln>
                <a:solidFill>
                  <a:schemeClr val="tx1">
                    <a:lumMod val="85000"/>
                    <a:lumOff val="15000"/>
                  </a:schemeClr>
                </a:solidFill>
                <a:latin typeface="+mj-lt"/>
                <a:ea typeface="+mj-ea"/>
                <a:cs typeface="+mj-cs"/>
              </a:rPr>
              <a:t>Python Seaborn library is a widely popular data visualization library that is commonly used for data science and machine learning tasks. You build it on top of the matplotlib data visualization library and can perform exploratory analysis.</a:t>
            </a:r>
          </a:p>
          <a:p>
            <a:pPr marL="342900" indent="-342900" algn="just">
              <a:buFont typeface="+mj-lt"/>
              <a:buAutoNum type="arabicPeriod" startAt="3"/>
            </a:pPr>
            <a:endParaRPr lang="en-US" sz="1200" dirty="0">
              <a:ln w="3175" cmpd="sng">
                <a:noFill/>
              </a:ln>
              <a:solidFill>
                <a:schemeClr val="tx1">
                  <a:lumMod val="85000"/>
                  <a:lumOff val="15000"/>
                </a:schemeClr>
              </a:solidFill>
              <a:latin typeface="+mj-lt"/>
              <a:ea typeface="+mj-ea"/>
              <a:cs typeface="+mj-cs"/>
            </a:endParaRPr>
          </a:p>
          <a:p>
            <a:pPr marL="342900" indent="-342900" algn="just">
              <a:buFont typeface="+mj-lt"/>
              <a:buAutoNum type="arabicPeriod" startAt="3"/>
            </a:pPr>
            <a:r>
              <a:rPr lang="en-US" sz="1200" b="1" dirty="0">
                <a:ln w="3175" cmpd="sng">
                  <a:noFill/>
                </a:ln>
                <a:solidFill>
                  <a:schemeClr val="tx1">
                    <a:lumMod val="85000"/>
                    <a:lumOff val="15000"/>
                  </a:schemeClr>
                </a:solidFill>
                <a:latin typeface="+mj-lt"/>
                <a:ea typeface="+mj-ea"/>
                <a:cs typeface="+mj-cs"/>
              </a:rPr>
              <a:t>Importing ‘matplotlib.pyplot’ as plt : </a:t>
            </a:r>
            <a:r>
              <a:rPr lang="en-US" sz="1200" dirty="0">
                <a:ln w="3175" cmpd="sng">
                  <a:noFill/>
                </a:ln>
                <a:solidFill>
                  <a:schemeClr val="tx1">
                    <a:lumMod val="85000"/>
                    <a:lumOff val="15000"/>
                  </a:schemeClr>
                </a:solidFill>
                <a:latin typeface="+mj-lt"/>
                <a:ea typeface="+mj-ea"/>
                <a:cs typeface="+mj-cs"/>
              </a:rPr>
              <a:t>Matplotlib is a powerful plotting library in Python used for creating static, animated, and interactive visualizations. Its primary purpose is to provide users with the tools and functionality to represent data graphically, making it easier to analyze and understand.</a:t>
            </a:r>
            <a:endParaRPr lang="en-IN" sz="1200" dirty="0">
              <a:ln w="3175" cmpd="sng">
                <a:noFill/>
              </a:ln>
              <a:solidFill>
                <a:schemeClr val="tx1">
                  <a:lumMod val="85000"/>
                  <a:lumOff val="15000"/>
                </a:schemeClr>
              </a:solidFill>
              <a:latin typeface="+mj-lt"/>
              <a:ea typeface="+mj-ea"/>
              <a:cs typeface="+mj-cs"/>
            </a:endParaRPr>
          </a:p>
        </p:txBody>
      </p:sp>
      <p:sp>
        <p:nvSpPr>
          <p:cNvPr id="11" name="TextBox 10">
            <a:extLst>
              <a:ext uri="{FF2B5EF4-FFF2-40B4-BE49-F238E27FC236}">
                <a16:creationId xmlns:a16="http://schemas.microsoft.com/office/drawing/2014/main" id="{CD5493F3-AE70-30B0-6B33-FE8361F15D3C}"/>
              </a:ext>
            </a:extLst>
          </p:cNvPr>
          <p:cNvSpPr txBox="1"/>
          <p:nvPr/>
        </p:nvSpPr>
        <p:spPr>
          <a:xfrm>
            <a:off x="801278" y="1588676"/>
            <a:ext cx="5986021" cy="1200329"/>
          </a:xfrm>
          <a:prstGeom prst="rect">
            <a:avLst/>
          </a:prstGeom>
          <a:noFill/>
        </p:spPr>
        <p:txBody>
          <a:bodyPr wrap="square">
            <a:spAutoFit/>
          </a:bodyPr>
          <a:lstStyle/>
          <a:p>
            <a:pPr marL="342900" indent="-342900" algn="just">
              <a:buFont typeface="+mj-lt"/>
              <a:buAutoNum type="arabicPeriod"/>
            </a:pPr>
            <a:r>
              <a:rPr lang="en-US" sz="1200" b="1" dirty="0">
                <a:ln w="3175" cmpd="sng">
                  <a:noFill/>
                </a:ln>
                <a:solidFill>
                  <a:schemeClr val="tx1">
                    <a:lumMod val="85000"/>
                    <a:lumOff val="15000"/>
                  </a:schemeClr>
                </a:solidFill>
                <a:latin typeface="+mj-lt"/>
                <a:ea typeface="+mj-ea"/>
                <a:cs typeface="+mj-cs"/>
              </a:rPr>
              <a:t>Importing ‘pandas’ as pd: </a:t>
            </a:r>
            <a:r>
              <a:rPr lang="en-US" sz="1200" dirty="0">
                <a:ln w="3175" cmpd="sng">
                  <a:noFill/>
                </a:ln>
                <a:solidFill>
                  <a:schemeClr val="tx1">
                    <a:lumMod val="85000"/>
                    <a:lumOff val="15000"/>
                  </a:schemeClr>
                </a:solidFill>
                <a:latin typeface="+mj-lt"/>
                <a:ea typeface="+mj-ea"/>
                <a:cs typeface="+mj-cs"/>
              </a:rPr>
              <a:t>This library is used for data manipulation and analysis. Pandas consist of data structures and functions to perform efficient operations on data</a:t>
            </a:r>
          </a:p>
          <a:p>
            <a:pPr marL="342900" indent="-342900" algn="just">
              <a:buFont typeface="+mj-lt"/>
              <a:buAutoNum type="arabicPeriod"/>
            </a:pPr>
            <a:endParaRPr lang="en-US" sz="1200" dirty="0">
              <a:ln w="3175" cmpd="sng">
                <a:noFill/>
              </a:ln>
              <a:solidFill>
                <a:schemeClr val="tx1">
                  <a:lumMod val="85000"/>
                  <a:lumOff val="15000"/>
                </a:schemeClr>
              </a:solidFill>
              <a:latin typeface="+mj-lt"/>
              <a:ea typeface="+mj-ea"/>
              <a:cs typeface="+mj-cs"/>
            </a:endParaRPr>
          </a:p>
          <a:p>
            <a:pPr marL="342900" indent="-342900" algn="just">
              <a:buFont typeface="+mj-lt"/>
              <a:buAutoNum type="arabicPeriod"/>
            </a:pPr>
            <a:r>
              <a:rPr lang="en-US" sz="1200" b="1" dirty="0">
                <a:ln w="3175" cmpd="sng">
                  <a:noFill/>
                </a:ln>
                <a:solidFill>
                  <a:schemeClr val="tx1">
                    <a:lumMod val="85000"/>
                    <a:lumOff val="15000"/>
                  </a:schemeClr>
                </a:solidFill>
                <a:latin typeface="+mj-lt"/>
                <a:ea typeface="+mj-ea"/>
                <a:cs typeface="+mj-cs"/>
              </a:rPr>
              <a:t>Importing ‘numpy’ as np : </a:t>
            </a:r>
            <a:r>
              <a:rPr lang="en-US" sz="1200" dirty="0">
                <a:ln w="3175" cmpd="sng">
                  <a:noFill/>
                </a:ln>
                <a:solidFill>
                  <a:schemeClr val="tx1">
                    <a:lumMod val="85000"/>
                    <a:lumOff val="15000"/>
                  </a:schemeClr>
                </a:solidFill>
                <a:latin typeface="+mj-lt"/>
                <a:ea typeface="+mj-ea"/>
                <a:cs typeface="+mj-cs"/>
              </a:rPr>
              <a:t>NumPy in Python is a generic-purpose package for handling arrays. It offers a multidimensional array object with outstanding capabilities as well as speed for interacting with these arrays. NumPy library in Python is open-source.</a:t>
            </a:r>
          </a:p>
        </p:txBody>
      </p:sp>
      <p:sp>
        <p:nvSpPr>
          <p:cNvPr id="12" name="Slide Number Placeholder 11">
            <a:extLst>
              <a:ext uri="{FF2B5EF4-FFF2-40B4-BE49-F238E27FC236}">
                <a16:creationId xmlns:a16="http://schemas.microsoft.com/office/drawing/2014/main" id="{B5D33DDE-062E-108A-8D30-0E98DD11FE08}"/>
              </a:ext>
            </a:extLst>
          </p:cNvPr>
          <p:cNvSpPr>
            <a:spLocks noGrp="1"/>
          </p:cNvSpPr>
          <p:nvPr>
            <p:ph type="sldNum" sz="quarter" idx="12"/>
          </p:nvPr>
        </p:nvSpPr>
        <p:spPr/>
        <p:txBody>
          <a:bodyPr/>
          <a:lstStyle/>
          <a:p>
            <a:fld id="{5B217209-EB3F-4CBB-ADE6-86A4576C900C}" type="slidenum">
              <a:rPr lang="en-IN" smtClean="0"/>
              <a:t>4</a:t>
            </a:fld>
            <a:endParaRPr lang="en-IN"/>
          </a:p>
        </p:txBody>
      </p:sp>
      <p:sp>
        <p:nvSpPr>
          <p:cNvPr id="5" name="Arrow: Right 4">
            <a:hlinkClick r:id="rId4" action="ppaction://hlinksldjump"/>
            <a:extLst>
              <a:ext uri="{FF2B5EF4-FFF2-40B4-BE49-F238E27FC236}">
                <a16:creationId xmlns:a16="http://schemas.microsoft.com/office/drawing/2014/main" id="{17842054-896A-8C93-4F3F-69A8FF7DAF92}"/>
              </a:ext>
            </a:extLst>
          </p:cNvPr>
          <p:cNvSpPr/>
          <p:nvPr/>
        </p:nvSpPr>
        <p:spPr>
          <a:xfrm rot="10800000">
            <a:off x="11170763" y="5988346"/>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Connector 5">
            <a:extLst>
              <a:ext uri="{FF2B5EF4-FFF2-40B4-BE49-F238E27FC236}">
                <a16:creationId xmlns:a16="http://schemas.microsoft.com/office/drawing/2014/main" id="{EB8BF4C7-931B-BFE1-F9C1-F7649B411BF7}"/>
              </a:ext>
            </a:extLst>
          </p:cNvPr>
          <p:cNvCxnSpPr/>
          <p:nvPr/>
        </p:nvCxnSpPr>
        <p:spPr>
          <a:xfrm>
            <a:off x="6994689" y="2215299"/>
            <a:ext cx="439289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883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4E835-5660-E5AC-54B6-A5BDA0F9D315}"/>
              </a:ext>
            </a:extLst>
          </p:cNvPr>
          <p:cNvSpPr>
            <a:spLocks noGrp="1"/>
          </p:cNvSpPr>
          <p:nvPr>
            <p:ph type="title" idx="4294967295"/>
          </p:nvPr>
        </p:nvSpPr>
        <p:spPr>
          <a:xfrm>
            <a:off x="765142" y="1560705"/>
            <a:ext cx="10661715" cy="513192"/>
          </a:xfrm>
        </p:spPr>
        <p:txBody>
          <a:bodyPr anchor="t">
            <a:normAutofit fontScale="90000"/>
          </a:bodyPr>
          <a:lstStyle/>
          <a:p>
            <a:pPr marL="285750" indent="-285750" algn="just">
              <a:buFont typeface="Arial" panose="020B0604020202020204" pitchFamily="34" charset="0"/>
              <a:buChar char="•"/>
            </a:pPr>
            <a:r>
              <a:rPr lang="en-US" sz="1800" b="1" dirty="0"/>
              <a:t>Data Acquired in Task 1 : </a:t>
            </a:r>
            <a:r>
              <a:rPr lang="en-US" sz="1600" dirty="0"/>
              <a:t>Dataset 1</a:t>
            </a:r>
            <a:r>
              <a:rPr lang="en-US" sz="1600" i="1" dirty="0">
                <a:solidFill>
                  <a:srgbClr val="C00000"/>
                </a:solidFill>
              </a:rPr>
              <a:t>(.csv format) and </a:t>
            </a:r>
            <a:r>
              <a:rPr lang="en-US" sz="1600" dirty="0"/>
              <a:t>Dataset 2</a:t>
            </a:r>
            <a:r>
              <a:rPr lang="en-US" sz="1600" i="1" dirty="0">
                <a:solidFill>
                  <a:srgbClr val="C00000"/>
                </a:solidFill>
              </a:rPr>
              <a:t>(.xlsx format). </a:t>
            </a:r>
            <a:r>
              <a:rPr lang="en-US" sz="1600" dirty="0"/>
              <a:t>Screenshot of Dataset 1 &amp; Dataset 2 from the project is as below:</a:t>
            </a:r>
            <a:endParaRPr lang="en-IN" sz="1600" dirty="0"/>
          </a:p>
        </p:txBody>
      </p:sp>
      <p:sp>
        <p:nvSpPr>
          <p:cNvPr id="4" name="TextBox 3">
            <a:extLst>
              <a:ext uri="{FF2B5EF4-FFF2-40B4-BE49-F238E27FC236}">
                <a16:creationId xmlns:a16="http://schemas.microsoft.com/office/drawing/2014/main" id="{8F3C0D49-6682-7C3F-4983-163081EB67BD}"/>
              </a:ext>
            </a:extLst>
          </p:cNvPr>
          <p:cNvSpPr txBox="1"/>
          <p:nvPr/>
        </p:nvSpPr>
        <p:spPr>
          <a:xfrm>
            <a:off x="593890" y="705558"/>
            <a:ext cx="10832968" cy="677108"/>
          </a:xfrm>
          <a:prstGeom prst="rect">
            <a:avLst/>
          </a:prstGeom>
          <a:noFill/>
        </p:spPr>
        <p:txBody>
          <a:bodyPr wrap="square" rtlCol="0">
            <a:spAutoFit/>
          </a:bodyPr>
          <a:lstStyle/>
          <a:p>
            <a:pPr algn="just"/>
            <a:r>
              <a:rPr lang="en-US" sz="2400" b="1" dirty="0"/>
              <a:t>III. </a:t>
            </a:r>
            <a:r>
              <a:rPr lang="en-US" sz="2400" b="1" u="sng" dirty="0"/>
              <a:t>Data Acquisition</a:t>
            </a:r>
            <a:r>
              <a:rPr lang="en-US" sz="2400" b="1" dirty="0"/>
              <a:t>:  </a:t>
            </a:r>
            <a:r>
              <a:rPr lang="en-US" sz="1400" dirty="0"/>
              <a:t>Data acquisition in Python is the process of collecting data from various sources, storing it in a usable format, 	  and analyzing it to extract useful information. All the data to be acquired in python is related to ‘Bicycle Riding’.</a:t>
            </a:r>
            <a:endParaRPr lang="en-IN" sz="1400" i="1" dirty="0">
              <a:solidFill>
                <a:srgbClr val="C00000"/>
              </a:solidFill>
            </a:endParaRPr>
          </a:p>
        </p:txBody>
      </p:sp>
      <p:pic>
        <p:nvPicPr>
          <p:cNvPr id="5" name="Picture 4">
            <a:extLst>
              <a:ext uri="{FF2B5EF4-FFF2-40B4-BE49-F238E27FC236}">
                <a16:creationId xmlns:a16="http://schemas.microsoft.com/office/drawing/2014/main" id="{0BC3ED76-8435-0FCA-37FD-B73C1BBD2FC8}"/>
              </a:ext>
            </a:extLst>
          </p:cNvPr>
          <p:cNvPicPr>
            <a:picLocks noChangeAspect="1"/>
          </p:cNvPicPr>
          <p:nvPr/>
        </p:nvPicPr>
        <p:blipFill rotWithShape="1">
          <a:blip r:embed="rId2"/>
          <a:srcRect l="17200" t="33780" r="43960" b="9328"/>
          <a:stretch/>
        </p:blipFill>
        <p:spPr>
          <a:xfrm>
            <a:off x="947679" y="1989056"/>
            <a:ext cx="4986779" cy="4225646"/>
          </a:xfrm>
          <a:prstGeom prst="rect">
            <a:avLst/>
          </a:prstGeom>
        </p:spPr>
      </p:pic>
      <p:pic>
        <p:nvPicPr>
          <p:cNvPr id="6" name="Picture 5">
            <a:extLst>
              <a:ext uri="{FF2B5EF4-FFF2-40B4-BE49-F238E27FC236}">
                <a16:creationId xmlns:a16="http://schemas.microsoft.com/office/drawing/2014/main" id="{504411F6-ADCD-C881-AB78-3B5458E81508}"/>
              </a:ext>
            </a:extLst>
          </p:cNvPr>
          <p:cNvPicPr>
            <a:picLocks noChangeAspect="1"/>
          </p:cNvPicPr>
          <p:nvPr/>
        </p:nvPicPr>
        <p:blipFill rotWithShape="1">
          <a:blip r:embed="rId3"/>
          <a:srcRect l="16896" t="28285" r="47230" b="14199"/>
          <a:stretch/>
        </p:blipFill>
        <p:spPr>
          <a:xfrm>
            <a:off x="6257544" y="1989055"/>
            <a:ext cx="5111181" cy="4225646"/>
          </a:xfrm>
          <a:prstGeom prst="rect">
            <a:avLst/>
          </a:prstGeom>
        </p:spPr>
      </p:pic>
      <p:sp>
        <p:nvSpPr>
          <p:cNvPr id="3" name="Slide Number Placeholder 2">
            <a:extLst>
              <a:ext uri="{FF2B5EF4-FFF2-40B4-BE49-F238E27FC236}">
                <a16:creationId xmlns:a16="http://schemas.microsoft.com/office/drawing/2014/main" id="{173AD236-9FD1-3169-997B-E11E07A3BD4F}"/>
              </a:ext>
            </a:extLst>
          </p:cNvPr>
          <p:cNvSpPr>
            <a:spLocks noGrp="1"/>
          </p:cNvSpPr>
          <p:nvPr>
            <p:ph type="sldNum" sz="quarter" idx="12"/>
          </p:nvPr>
        </p:nvSpPr>
        <p:spPr/>
        <p:txBody>
          <a:bodyPr/>
          <a:lstStyle/>
          <a:p>
            <a:fld id="{5B217209-EB3F-4CBB-ADE6-86A4576C900C}" type="slidenum">
              <a:rPr lang="en-IN" smtClean="0"/>
              <a:t>5</a:t>
            </a:fld>
            <a:endParaRPr lang="en-IN"/>
          </a:p>
        </p:txBody>
      </p:sp>
      <p:sp>
        <p:nvSpPr>
          <p:cNvPr id="13" name="Arrow: Right 12">
            <a:hlinkClick r:id="rId4" action="ppaction://hlinksldjump"/>
            <a:extLst>
              <a:ext uri="{FF2B5EF4-FFF2-40B4-BE49-F238E27FC236}">
                <a16:creationId xmlns:a16="http://schemas.microsoft.com/office/drawing/2014/main" id="{6C9F39A8-9F53-6588-A1DD-CB2F110A1795}"/>
              </a:ext>
            </a:extLst>
          </p:cNvPr>
          <p:cNvSpPr/>
          <p:nvPr/>
        </p:nvSpPr>
        <p:spPr>
          <a:xfrm rot="10800000">
            <a:off x="11170763" y="5988346"/>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 name="Straight Connector 7">
            <a:extLst>
              <a:ext uri="{FF2B5EF4-FFF2-40B4-BE49-F238E27FC236}">
                <a16:creationId xmlns:a16="http://schemas.microsoft.com/office/drawing/2014/main" id="{30140145-7721-ACCE-2560-F84F3B983A4C}"/>
              </a:ext>
            </a:extLst>
          </p:cNvPr>
          <p:cNvCxnSpPr/>
          <p:nvPr/>
        </p:nvCxnSpPr>
        <p:spPr>
          <a:xfrm>
            <a:off x="6257544" y="2073897"/>
            <a:ext cx="0" cy="408413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5316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B6EAD2-4B78-3D05-FDEB-C272B4CA6301}"/>
              </a:ext>
            </a:extLst>
          </p:cNvPr>
          <p:cNvPicPr>
            <a:picLocks noChangeAspect="1"/>
          </p:cNvPicPr>
          <p:nvPr/>
        </p:nvPicPr>
        <p:blipFill rotWithShape="1">
          <a:blip r:embed="rId2"/>
          <a:srcRect l="17199" t="30576" r="24005" b="12716"/>
          <a:stretch/>
        </p:blipFill>
        <p:spPr>
          <a:xfrm>
            <a:off x="983530" y="1338605"/>
            <a:ext cx="6315959" cy="4536732"/>
          </a:xfrm>
          <a:prstGeom prst="rect">
            <a:avLst/>
          </a:prstGeom>
        </p:spPr>
      </p:pic>
      <p:sp>
        <p:nvSpPr>
          <p:cNvPr id="8" name="Title 1">
            <a:extLst>
              <a:ext uri="{FF2B5EF4-FFF2-40B4-BE49-F238E27FC236}">
                <a16:creationId xmlns:a16="http://schemas.microsoft.com/office/drawing/2014/main" id="{6F41BC27-2406-F886-B3D9-B0EBDAB32246}"/>
              </a:ext>
            </a:extLst>
          </p:cNvPr>
          <p:cNvSpPr txBox="1">
            <a:spLocks/>
          </p:cNvSpPr>
          <p:nvPr/>
        </p:nvSpPr>
        <p:spPr>
          <a:xfrm>
            <a:off x="765142" y="844267"/>
            <a:ext cx="10661715" cy="513192"/>
          </a:xfrm>
          <a:prstGeom prst="rect">
            <a:avLst/>
          </a:prstGeom>
          <a:effectLst/>
        </p:spPr>
        <p:txBody>
          <a:bodyPr vert="horz" lIns="91440" tIns="45720" rIns="91440" bIns="45720" rtlCol="0" anchor="t">
            <a:normAutofit fontScale="975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285750" indent="-285750" algn="just">
              <a:buFont typeface="Arial" panose="020B0604020202020204" pitchFamily="34" charset="0"/>
              <a:buChar char="•"/>
            </a:pPr>
            <a:r>
              <a:rPr lang="en-US" sz="1800" b="1" dirty="0"/>
              <a:t>Data Acquired in Task 2 : </a:t>
            </a:r>
            <a:r>
              <a:rPr lang="en-US" sz="1400" dirty="0"/>
              <a:t>Dataset 3</a:t>
            </a:r>
            <a:r>
              <a:rPr lang="en-US" sz="1400" i="1" dirty="0">
                <a:solidFill>
                  <a:srgbClr val="C00000"/>
                </a:solidFill>
              </a:rPr>
              <a:t>(.csv format). </a:t>
            </a:r>
            <a:r>
              <a:rPr lang="en-US" sz="1400" dirty="0"/>
              <a:t>Screenshot of Dataset 3 is as below:</a:t>
            </a:r>
            <a:endParaRPr lang="en-IN" sz="1400" dirty="0"/>
          </a:p>
        </p:txBody>
      </p:sp>
      <p:sp>
        <p:nvSpPr>
          <p:cNvPr id="2" name="Slide Number Placeholder 1">
            <a:extLst>
              <a:ext uri="{FF2B5EF4-FFF2-40B4-BE49-F238E27FC236}">
                <a16:creationId xmlns:a16="http://schemas.microsoft.com/office/drawing/2014/main" id="{8A80D8B4-65B2-3063-676E-25EB56F27A3B}"/>
              </a:ext>
            </a:extLst>
          </p:cNvPr>
          <p:cNvSpPr>
            <a:spLocks noGrp="1"/>
          </p:cNvSpPr>
          <p:nvPr>
            <p:ph type="sldNum" sz="quarter" idx="12"/>
          </p:nvPr>
        </p:nvSpPr>
        <p:spPr/>
        <p:txBody>
          <a:bodyPr/>
          <a:lstStyle/>
          <a:p>
            <a:fld id="{5B217209-EB3F-4CBB-ADE6-86A4576C900C}" type="slidenum">
              <a:rPr lang="en-IN" smtClean="0"/>
              <a:t>6</a:t>
            </a:fld>
            <a:endParaRPr lang="en-IN"/>
          </a:p>
        </p:txBody>
      </p:sp>
      <p:sp>
        <p:nvSpPr>
          <p:cNvPr id="5" name="Arrow: Right 4">
            <a:hlinkClick r:id="rId3" action="ppaction://hlinksldjump"/>
            <a:extLst>
              <a:ext uri="{FF2B5EF4-FFF2-40B4-BE49-F238E27FC236}">
                <a16:creationId xmlns:a16="http://schemas.microsoft.com/office/drawing/2014/main" id="{321B3A25-B121-C946-C0F5-6B977184EF1C}"/>
              </a:ext>
            </a:extLst>
          </p:cNvPr>
          <p:cNvSpPr/>
          <p:nvPr/>
        </p:nvSpPr>
        <p:spPr>
          <a:xfrm rot="10800000">
            <a:off x="11170763" y="5988346"/>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00801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3C0D49-6682-7C3F-4983-163081EB67BD}"/>
              </a:ext>
            </a:extLst>
          </p:cNvPr>
          <p:cNvSpPr txBox="1"/>
          <p:nvPr/>
        </p:nvSpPr>
        <p:spPr>
          <a:xfrm>
            <a:off x="612742" y="603236"/>
            <a:ext cx="10814115" cy="2000548"/>
          </a:xfrm>
          <a:prstGeom prst="rect">
            <a:avLst/>
          </a:prstGeom>
          <a:noFill/>
        </p:spPr>
        <p:txBody>
          <a:bodyPr wrap="square" rtlCol="0">
            <a:spAutoFit/>
          </a:bodyPr>
          <a:lstStyle/>
          <a:p>
            <a:pPr marL="514350" indent="-514350" algn="just">
              <a:buFont typeface="+mj-lt"/>
              <a:buAutoNum type="romanUcPeriod" startAt="4"/>
            </a:pPr>
            <a:r>
              <a:rPr lang="en-US" sz="2400" b="1" u="sng" dirty="0"/>
              <a:t>Data Wrangling</a:t>
            </a:r>
            <a:r>
              <a:rPr lang="en-US" sz="2400" b="1" dirty="0"/>
              <a:t>: </a:t>
            </a:r>
            <a:r>
              <a:rPr lang="en-US" sz="1400" dirty="0"/>
              <a:t>It is the process of gathering, collecting, and transforming Raw data into another format for better understanding, decision-making, accessing, and analysis in less time. Data Wrangling is also known as Data Munging. Different methods that are performed in the project is discussed below: </a:t>
            </a:r>
          </a:p>
          <a:p>
            <a:pPr marL="514350" indent="-514350" algn="just">
              <a:buFont typeface="+mj-lt"/>
              <a:buAutoNum type="romanUcPeriod" startAt="4"/>
            </a:pPr>
            <a:endParaRPr lang="en-US" sz="1400" i="1" dirty="0">
              <a:solidFill>
                <a:srgbClr val="C00000"/>
              </a:solidFill>
            </a:endParaRPr>
          </a:p>
          <a:p>
            <a:pPr algn="just"/>
            <a:r>
              <a:rPr lang="en-US" sz="1600" b="1" dirty="0">
                <a:ln w="3175" cmpd="sng">
                  <a:noFill/>
                </a:ln>
                <a:solidFill>
                  <a:schemeClr val="tx1">
                    <a:lumMod val="85000"/>
                    <a:lumOff val="15000"/>
                  </a:schemeClr>
                </a:solidFill>
                <a:latin typeface="+mj-lt"/>
                <a:ea typeface="+mj-ea"/>
                <a:cs typeface="+mj-cs"/>
              </a:rPr>
              <a:t>1. 	</a:t>
            </a:r>
            <a:r>
              <a:rPr lang="en-US" sz="1600" b="1" u="sng" dirty="0">
                <a:ln w="3175" cmpd="sng">
                  <a:noFill/>
                </a:ln>
                <a:solidFill>
                  <a:schemeClr val="tx1">
                    <a:lumMod val="85000"/>
                    <a:lumOff val="15000"/>
                  </a:schemeClr>
                </a:solidFill>
                <a:latin typeface="+mj-lt"/>
                <a:ea typeface="+mj-ea"/>
                <a:cs typeface="+mj-cs"/>
              </a:rPr>
              <a:t>Merge Datasets:</a:t>
            </a:r>
            <a:r>
              <a:rPr lang="en-US" sz="1600" b="1" dirty="0">
                <a:ln w="3175" cmpd="sng">
                  <a:noFill/>
                </a:ln>
                <a:solidFill>
                  <a:schemeClr val="tx1">
                    <a:lumMod val="85000"/>
                    <a:lumOff val="15000"/>
                  </a:schemeClr>
                </a:solidFill>
                <a:latin typeface="+mj-lt"/>
                <a:ea typeface="+mj-ea"/>
                <a:cs typeface="+mj-cs"/>
              </a:rPr>
              <a:t> </a:t>
            </a:r>
            <a:r>
              <a:rPr lang="en-US" sz="1400" dirty="0"/>
              <a:t>It is the process of combining two or more datasets into a single one. This can be done using the pandas library, which 	provides a number of functions for data manipulation and analysis. There are 3 main methods through datasets can be combined - </a:t>
            </a:r>
            <a:r>
              <a:rPr lang="en-US" sz="1400" i="1" dirty="0">
                <a:solidFill>
                  <a:srgbClr val="C00000"/>
                </a:solidFill>
              </a:rPr>
              <a:t>.merge( )</a:t>
            </a:r>
            <a:r>
              <a:rPr lang="en-US" sz="1400" dirty="0"/>
              <a:t>, </a:t>
            </a:r>
            <a:r>
              <a:rPr lang="en-US" sz="1400" i="1" dirty="0">
                <a:solidFill>
                  <a:srgbClr val="C00000"/>
                </a:solidFill>
              </a:rPr>
              <a:t>.join( )</a:t>
            </a:r>
            <a:r>
              <a:rPr lang="en-US" sz="1400" dirty="0"/>
              <a:t> 	&amp; </a:t>
            </a:r>
            <a:r>
              <a:rPr lang="en-US" sz="1400" i="1" dirty="0">
                <a:solidFill>
                  <a:srgbClr val="C00000"/>
                </a:solidFill>
              </a:rPr>
              <a:t>.</a:t>
            </a:r>
            <a:r>
              <a:rPr lang="en-US" sz="1400" i="1" dirty="0" err="1">
                <a:solidFill>
                  <a:srgbClr val="C00000"/>
                </a:solidFill>
              </a:rPr>
              <a:t>concat</a:t>
            </a:r>
            <a:r>
              <a:rPr lang="en-US" sz="1400" i="1" dirty="0">
                <a:solidFill>
                  <a:srgbClr val="C00000"/>
                </a:solidFill>
              </a:rPr>
              <a:t>( )</a:t>
            </a:r>
            <a:r>
              <a:rPr lang="en-US" sz="1400" dirty="0"/>
              <a:t>. </a:t>
            </a:r>
          </a:p>
          <a:p>
            <a:pPr marL="285750" indent="-285750" algn="just">
              <a:buFont typeface="Arial" panose="020B0604020202020204" pitchFamily="34" charset="0"/>
              <a:buChar char="•"/>
            </a:pPr>
            <a:r>
              <a:rPr lang="en-US" sz="1400" b="1" dirty="0">
                <a:ln w="3175" cmpd="sng">
                  <a:noFill/>
                </a:ln>
                <a:solidFill>
                  <a:schemeClr val="tx1">
                    <a:lumMod val="85000"/>
                    <a:lumOff val="15000"/>
                  </a:schemeClr>
                </a:solidFill>
                <a:latin typeface="+mj-lt"/>
                <a:ea typeface="+mj-ea"/>
                <a:cs typeface="+mj-cs"/>
              </a:rPr>
              <a:t>   Combining of Dataset 1 &amp; Dataset 2 in Task 1: </a:t>
            </a:r>
            <a:r>
              <a:rPr lang="en-US" sz="1400" dirty="0">
                <a:ln w="3175" cmpd="sng">
                  <a:noFill/>
                </a:ln>
                <a:solidFill>
                  <a:schemeClr val="tx1">
                    <a:lumMod val="85000"/>
                    <a:lumOff val="15000"/>
                  </a:schemeClr>
                </a:solidFill>
                <a:latin typeface="+mj-lt"/>
                <a:ea typeface="+mj-ea"/>
                <a:cs typeface="+mj-cs"/>
              </a:rPr>
              <a:t>(through </a:t>
            </a:r>
            <a:r>
              <a:rPr lang="en-US" sz="1400" i="1" dirty="0">
                <a:ln w="3175" cmpd="sng">
                  <a:noFill/>
                </a:ln>
                <a:solidFill>
                  <a:srgbClr val="C00000"/>
                </a:solidFill>
                <a:latin typeface="+mj-lt"/>
                <a:ea typeface="+mj-ea"/>
                <a:cs typeface="+mj-cs"/>
              </a:rPr>
              <a:t>.merge()</a:t>
            </a:r>
            <a:r>
              <a:rPr lang="en-US" sz="1400" dirty="0">
                <a:ln w="3175" cmpd="sng">
                  <a:noFill/>
                </a:ln>
                <a:solidFill>
                  <a:schemeClr val="tx1">
                    <a:lumMod val="85000"/>
                    <a:lumOff val="15000"/>
                  </a:schemeClr>
                </a:solidFill>
                <a:latin typeface="+mj-lt"/>
                <a:ea typeface="+mj-ea"/>
                <a:cs typeface="+mj-cs"/>
              </a:rPr>
              <a:t> concept)</a:t>
            </a:r>
            <a:endParaRPr lang="en-IN" sz="1400" dirty="0">
              <a:ln w="3175" cmpd="sng">
                <a:noFill/>
              </a:ln>
              <a:solidFill>
                <a:schemeClr val="tx1">
                  <a:lumMod val="85000"/>
                  <a:lumOff val="15000"/>
                </a:schemeClr>
              </a:solidFill>
              <a:latin typeface="+mj-lt"/>
              <a:ea typeface="+mj-ea"/>
              <a:cs typeface="+mj-cs"/>
            </a:endParaRPr>
          </a:p>
        </p:txBody>
      </p:sp>
      <p:pic>
        <p:nvPicPr>
          <p:cNvPr id="3" name="Picture 2">
            <a:extLst>
              <a:ext uri="{FF2B5EF4-FFF2-40B4-BE49-F238E27FC236}">
                <a16:creationId xmlns:a16="http://schemas.microsoft.com/office/drawing/2014/main" id="{D6DCF925-9E13-0330-EB43-F9F2212C5120}"/>
              </a:ext>
            </a:extLst>
          </p:cNvPr>
          <p:cNvPicPr>
            <a:picLocks noChangeAspect="1"/>
          </p:cNvPicPr>
          <p:nvPr/>
        </p:nvPicPr>
        <p:blipFill rotWithShape="1">
          <a:blip r:embed="rId2"/>
          <a:srcRect l="17599" t="42296" r="23071" b="5711"/>
          <a:stretch/>
        </p:blipFill>
        <p:spPr>
          <a:xfrm>
            <a:off x="765142" y="2603784"/>
            <a:ext cx="10661715" cy="3661780"/>
          </a:xfrm>
          <a:prstGeom prst="rect">
            <a:avLst/>
          </a:prstGeom>
        </p:spPr>
      </p:pic>
      <p:sp>
        <p:nvSpPr>
          <p:cNvPr id="2" name="Slide Number Placeholder 1">
            <a:extLst>
              <a:ext uri="{FF2B5EF4-FFF2-40B4-BE49-F238E27FC236}">
                <a16:creationId xmlns:a16="http://schemas.microsoft.com/office/drawing/2014/main" id="{E105F84F-3C44-1D9F-3870-83AEE65C40E1}"/>
              </a:ext>
            </a:extLst>
          </p:cNvPr>
          <p:cNvSpPr>
            <a:spLocks noGrp="1"/>
          </p:cNvSpPr>
          <p:nvPr>
            <p:ph type="sldNum" sz="quarter" idx="12"/>
          </p:nvPr>
        </p:nvSpPr>
        <p:spPr/>
        <p:txBody>
          <a:bodyPr/>
          <a:lstStyle/>
          <a:p>
            <a:fld id="{5B217209-EB3F-4CBB-ADE6-86A4576C900C}" type="slidenum">
              <a:rPr lang="en-IN" smtClean="0"/>
              <a:t>7</a:t>
            </a:fld>
            <a:endParaRPr lang="en-IN"/>
          </a:p>
        </p:txBody>
      </p:sp>
      <p:sp>
        <p:nvSpPr>
          <p:cNvPr id="6" name="Arrow: Right 5">
            <a:hlinkClick r:id="rId3" action="ppaction://hlinksldjump"/>
            <a:extLst>
              <a:ext uri="{FF2B5EF4-FFF2-40B4-BE49-F238E27FC236}">
                <a16:creationId xmlns:a16="http://schemas.microsoft.com/office/drawing/2014/main" id="{E932D05E-A28A-BBDB-0200-5A61729480C3}"/>
              </a:ext>
            </a:extLst>
          </p:cNvPr>
          <p:cNvSpPr/>
          <p:nvPr/>
        </p:nvSpPr>
        <p:spPr>
          <a:xfrm rot="10800000">
            <a:off x="11170763" y="5988346"/>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19134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3C0D49-6682-7C3F-4983-163081EB67BD}"/>
              </a:ext>
            </a:extLst>
          </p:cNvPr>
          <p:cNvSpPr txBox="1"/>
          <p:nvPr/>
        </p:nvSpPr>
        <p:spPr>
          <a:xfrm>
            <a:off x="765142" y="745133"/>
            <a:ext cx="10661715" cy="307777"/>
          </a:xfrm>
          <a:prstGeom prst="rect">
            <a:avLst/>
          </a:prstGeom>
          <a:noFill/>
        </p:spPr>
        <p:txBody>
          <a:bodyPr wrap="square" rtlCol="0">
            <a:spAutoFit/>
          </a:bodyPr>
          <a:lstStyle/>
          <a:p>
            <a:pPr marL="285750" indent="-285750" algn="just">
              <a:buFont typeface="Arial" panose="020B0604020202020204" pitchFamily="34" charset="0"/>
              <a:buChar char="•"/>
            </a:pPr>
            <a:r>
              <a:rPr lang="en-US" sz="1400" b="1" dirty="0">
                <a:ln w="3175" cmpd="sng">
                  <a:noFill/>
                </a:ln>
                <a:solidFill>
                  <a:schemeClr val="tx1">
                    <a:lumMod val="85000"/>
                    <a:lumOff val="15000"/>
                  </a:schemeClr>
                </a:solidFill>
                <a:latin typeface="+mj-lt"/>
                <a:ea typeface="+mj-ea"/>
                <a:cs typeface="+mj-cs"/>
              </a:rPr>
              <a:t>Combining of ‘Combined_Dataset (merged dataset 1 &amp; dataset 2 in task 1) &amp; Dataset 3: </a:t>
            </a:r>
            <a:r>
              <a:rPr lang="en-US" sz="1400" dirty="0">
                <a:ln w="3175" cmpd="sng">
                  <a:noFill/>
                </a:ln>
                <a:solidFill>
                  <a:schemeClr val="tx1">
                    <a:lumMod val="85000"/>
                    <a:lumOff val="15000"/>
                  </a:schemeClr>
                </a:solidFill>
                <a:latin typeface="+mj-lt"/>
                <a:ea typeface="+mj-ea"/>
                <a:cs typeface="+mj-cs"/>
              </a:rPr>
              <a:t>(through </a:t>
            </a:r>
            <a:r>
              <a:rPr lang="en-US" sz="1400" i="1" dirty="0">
                <a:ln w="3175" cmpd="sng">
                  <a:noFill/>
                </a:ln>
                <a:solidFill>
                  <a:srgbClr val="C00000"/>
                </a:solidFill>
                <a:latin typeface="+mj-lt"/>
                <a:ea typeface="+mj-ea"/>
                <a:cs typeface="+mj-cs"/>
              </a:rPr>
              <a:t>.merge()</a:t>
            </a:r>
            <a:r>
              <a:rPr lang="en-US" sz="1400" dirty="0">
                <a:ln w="3175" cmpd="sng">
                  <a:noFill/>
                </a:ln>
                <a:solidFill>
                  <a:schemeClr val="tx1">
                    <a:lumMod val="85000"/>
                    <a:lumOff val="15000"/>
                  </a:schemeClr>
                </a:solidFill>
                <a:latin typeface="+mj-lt"/>
                <a:ea typeface="+mj-ea"/>
                <a:cs typeface="+mj-cs"/>
              </a:rPr>
              <a:t> &amp; .</a:t>
            </a:r>
            <a:r>
              <a:rPr lang="en-US" sz="1400" i="1" dirty="0" err="1">
                <a:ln w="3175" cmpd="sng">
                  <a:noFill/>
                </a:ln>
                <a:solidFill>
                  <a:srgbClr val="C00000"/>
                </a:solidFill>
                <a:latin typeface="+mj-lt"/>
                <a:ea typeface="+mj-ea"/>
                <a:cs typeface="+mj-cs"/>
              </a:rPr>
              <a:t>concat</a:t>
            </a:r>
            <a:r>
              <a:rPr lang="en-US" sz="1400" i="1" dirty="0">
                <a:ln w="3175" cmpd="sng">
                  <a:noFill/>
                </a:ln>
                <a:solidFill>
                  <a:srgbClr val="C00000"/>
                </a:solidFill>
                <a:latin typeface="+mj-lt"/>
                <a:ea typeface="+mj-ea"/>
                <a:cs typeface="+mj-cs"/>
              </a:rPr>
              <a:t>()</a:t>
            </a:r>
            <a:r>
              <a:rPr lang="en-US" sz="1400" dirty="0">
                <a:ln w="3175" cmpd="sng">
                  <a:noFill/>
                </a:ln>
                <a:solidFill>
                  <a:schemeClr val="tx1">
                    <a:lumMod val="85000"/>
                    <a:lumOff val="15000"/>
                  </a:schemeClr>
                </a:solidFill>
                <a:latin typeface="+mj-lt"/>
                <a:ea typeface="+mj-ea"/>
                <a:cs typeface="+mj-cs"/>
              </a:rPr>
              <a:t> concept)</a:t>
            </a:r>
            <a:endParaRPr lang="en-IN" sz="1400" dirty="0">
              <a:ln w="3175" cmpd="sng">
                <a:noFill/>
              </a:ln>
              <a:solidFill>
                <a:schemeClr val="tx1">
                  <a:lumMod val="85000"/>
                  <a:lumOff val="15000"/>
                </a:schemeClr>
              </a:solidFill>
              <a:latin typeface="+mj-lt"/>
              <a:ea typeface="+mj-ea"/>
              <a:cs typeface="+mj-cs"/>
            </a:endParaRPr>
          </a:p>
        </p:txBody>
      </p:sp>
      <p:pic>
        <p:nvPicPr>
          <p:cNvPr id="2" name="Picture 1">
            <a:extLst>
              <a:ext uri="{FF2B5EF4-FFF2-40B4-BE49-F238E27FC236}">
                <a16:creationId xmlns:a16="http://schemas.microsoft.com/office/drawing/2014/main" id="{F7EF1DC2-6013-C44F-D24A-A1D81D210376}"/>
              </a:ext>
            </a:extLst>
          </p:cNvPr>
          <p:cNvPicPr>
            <a:picLocks noChangeAspect="1"/>
          </p:cNvPicPr>
          <p:nvPr/>
        </p:nvPicPr>
        <p:blipFill rotWithShape="1">
          <a:blip r:embed="rId2"/>
          <a:srcRect l="17730" t="42968" r="34385" b="6116"/>
          <a:stretch/>
        </p:blipFill>
        <p:spPr>
          <a:xfrm>
            <a:off x="690443" y="1064902"/>
            <a:ext cx="5405558" cy="5136496"/>
          </a:xfrm>
          <a:prstGeom prst="rect">
            <a:avLst/>
          </a:prstGeom>
        </p:spPr>
      </p:pic>
      <p:pic>
        <p:nvPicPr>
          <p:cNvPr id="5" name="Picture 4">
            <a:extLst>
              <a:ext uri="{FF2B5EF4-FFF2-40B4-BE49-F238E27FC236}">
                <a16:creationId xmlns:a16="http://schemas.microsoft.com/office/drawing/2014/main" id="{F3F21382-869F-812A-E885-6C6DB2E0E36D}"/>
              </a:ext>
            </a:extLst>
          </p:cNvPr>
          <p:cNvPicPr>
            <a:picLocks noChangeAspect="1"/>
          </p:cNvPicPr>
          <p:nvPr/>
        </p:nvPicPr>
        <p:blipFill rotWithShape="1">
          <a:blip r:embed="rId3"/>
          <a:srcRect l="17729" t="24695" r="34310" b="27668"/>
          <a:stretch/>
        </p:blipFill>
        <p:spPr>
          <a:xfrm>
            <a:off x="6170700" y="1064902"/>
            <a:ext cx="5330857" cy="5136495"/>
          </a:xfrm>
          <a:prstGeom prst="rect">
            <a:avLst/>
          </a:prstGeom>
        </p:spPr>
      </p:pic>
      <p:sp>
        <p:nvSpPr>
          <p:cNvPr id="3" name="Slide Number Placeholder 2">
            <a:extLst>
              <a:ext uri="{FF2B5EF4-FFF2-40B4-BE49-F238E27FC236}">
                <a16:creationId xmlns:a16="http://schemas.microsoft.com/office/drawing/2014/main" id="{87239934-9424-B930-F061-4D995A77F012}"/>
              </a:ext>
            </a:extLst>
          </p:cNvPr>
          <p:cNvSpPr>
            <a:spLocks noGrp="1"/>
          </p:cNvSpPr>
          <p:nvPr>
            <p:ph type="sldNum" sz="quarter" idx="12"/>
          </p:nvPr>
        </p:nvSpPr>
        <p:spPr/>
        <p:txBody>
          <a:bodyPr/>
          <a:lstStyle/>
          <a:p>
            <a:fld id="{5B217209-EB3F-4CBB-ADE6-86A4576C900C}" type="slidenum">
              <a:rPr lang="en-IN" smtClean="0"/>
              <a:t>8</a:t>
            </a:fld>
            <a:endParaRPr lang="en-IN"/>
          </a:p>
        </p:txBody>
      </p:sp>
      <p:sp>
        <p:nvSpPr>
          <p:cNvPr id="7" name="Arrow: Right 6">
            <a:hlinkClick r:id="rId4" action="ppaction://hlinksldjump"/>
            <a:extLst>
              <a:ext uri="{FF2B5EF4-FFF2-40B4-BE49-F238E27FC236}">
                <a16:creationId xmlns:a16="http://schemas.microsoft.com/office/drawing/2014/main" id="{8C7DE10B-9BAD-3B8E-2599-29F4A39A56C3}"/>
              </a:ext>
            </a:extLst>
          </p:cNvPr>
          <p:cNvSpPr/>
          <p:nvPr/>
        </p:nvSpPr>
        <p:spPr>
          <a:xfrm rot="10800000">
            <a:off x="11170763" y="5988346"/>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54333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3C0D49-6682-7C3F-4983-163081EB67BD}"/>
              </a:ext>
            </a:extLst>
          </p:cNvPr>
          <p:cNvSpPr txBox="1"/>
          <p:nvPr/>
        </p:nvSpPr>
        <p:spPr>
          <a:xfrm>
            <a:off x="765142" y="603236"/>
            <a:ext cx="10661715" cy="553998"/>
          </a:xfrm>
          <a:prstGeom prst="rect">
            <a:avLst/>
          </a:prstGeom>
          <a:noFill/>
        </p:spPr>
        <p:txBody>
          <a:bodyPr wrap="square" rtlCol="0">
            <a:spAutoFit/>
          </a:bodyPr>
          <a:lstStyle/>
          <a:p>
            <a:pPr marL="342900" indent="-342900" algn="just">
              <a:buFont typeface="+mj-lt"/>
              <a:buAutoNum type="arabicPeriod" startAt="2"/>
            </a:pPr>
            <a:r>
              <a:rPr lang="en-US" sz="1600" b="1" u="sng" dirty="0">
                <a:ln w="3175" cmpd="sng">
                  <a:noFill/>
                </a:ln>
                <a:solidFill>
                  <a:schemeClr val="tx1">
                    <a:lumMod val="85000"/>
                    <a:lumOff val="15000"/>
                  </a:schemeClr>
                </a:solidFill>
                <a:latin typeface="+mj-lt"/>
                <a:ea typeface="+mj-ea"/>
                <a:cs typeface="+mj-cs"/>
              </a:rPr>
              <a:t>Identifying Unique Values:</a:t>
            </a:r>
            <a:r>
              <a:rPr lang="en-US" sz="1600" b="1" dirty="0">
                <a:ln w="3175" cmpd="sng">
                  <a:noFill/>
                </a:ln>
                <a:solidFill>
                  <a:schemeClr val="tx1">
                    <a:lumMod val="85000"/>
                    <a:lumOff val="15000"/>
                  </a:schemeClr>
                </a:solidFill>
                <a:latin typeface="+mj-lt"/>
                <a:ea typeface="+mj-ea"/>
                <a:cs typeface="+mj-cs"/>
              </a:rPr>
              <a:t> </a:t>
            </a:r>
            <a:r>
              <a:rPr lang="en-US" sz="1400" dirty="0"/>
              <a:t>Identifying unique values in Python is the process of finding the elements in the dataset, in a list or array that only appear once. </a:t>
            </a:r>
          </a:p>
        </p:txBody>
      </p:sp>
      <p:pic>
        <p:nvPicPr>
          <p:cNvPr id="2" name="Picture 1">
            <a:extLst>
              <a:ext uri="{FF2B5EF4-FFF2-40B4-BE49-F238E27FC236}">
                <a16:creationId xmlns:a16="http://schemas.microsoft.com/office/drawing/2014/main" id="{C19205EC-BDE4-F3E2-D91C-0A659AB289DA}"/>
              </a:ext>
            </a:extLst>
          </p:cNvPr>
          <p:cNvPicPr>
            <a:picLocks noChangeAspect="1"/>
          </p:cNvPicPr>
          <p:nvPr/>
        </p:nvPicPr>
        <p:blipFill rotWithShape="1">
          <a:blip r:embed="rId2"/>
          <a:srcRect l="17426" t="31115" r="39993" b="46339"/>
          <a:stretch/>
        </p:blipFill>
        <p:spPr>
          <a:xfrm>
            <a:off x="1005668" y="1665923"/>
            <a:ext cx="8430563" cy="1820952"/>
          </a:xfrm>
          <a:prstGeom prst="rect">
            <a:avLst/>
          </a:prstGeom>
        </p:spPr>
      </p:pic>
      <p:sp>
        <p:nvSpPr>
          <p:cNvPr id="5" name="TextBox 4">
            <a:extLst>
              <a:ext uri="{FF2B5EF4-FFF2-40B4-BE49-F238E27FC236}">
                <a16:creationId xmlns:a16="http://schemas.microsoft.com/office/drawing/2014/main" id="{A987FACF-7333-FF1A-BF9C-1CB48CE2F12B}"/>
              </a:ext>
            </a:extLst>
          </p:cNvPr>
          <p:cNvSpPr txBox="1"/>
          <p:nvPr/>
        </p:nvSpPr>
        <p:spPr>
          <a:xfrm>
            <a:off x="765142" y="1300270"/>
            <a:ext cx="10661715" cy="307777"/>
          </a:xfrm>
          <a:prstGeom prst="rect">
            <a:avLst/>
          </a:prstGeom>
          <a:noFill/>
        </p:spPr>
        <p:txBody>
          <a:bodyPr wrap="square" rtlCol="0">
            <a:spAutoFit/>
          </a:bodyPr>
          <a:lstStyle/>
          <a:p>
            <a:pPr marL="285750" indent="-285750" algn="just">
              <a:buFont typeface="Arial" panose="020B0604020202020204" pitchFamily="34" charset="0"/>
              <a:buChar char="•"/>
            </a:pPr>
            <a:r>
              <a:rPr lang="en-US" sz="1400" b="1" dirty="0">
                <a:ln w="3175" cmpd="sng">
                  <a:noFill/>
                </a:ln>
                <a:solidFill>
                  <a:schemeClr val="tx1">
                    <a:lumMod val="85000"/>
                    <a:lumOff val="15000"/>
                  </a:schemeClr>
                </a:solidFill>
                <a:latin typeface="+mj-lt"/>
                <a:ea typeface="+mj-ea"/>
                <a:cs typeface="+mj-cs"/>
              </a:rPr>
              <a:t>Identified columnwise unique values using </a:t>
            </a:r>
            <a:r>
              <a:rPr lang="en-US" sz="1400" b="1" i="1" dirty="0">
                <a:ln w="3175" cmpd="sng">
                  <a:noFill/>
                </a:ln>
                <a:solidFill>
                  <a:srgbClr val="C00000"/>
                </a:solidFill>
                <a:latin typeface="+mj-lt"/>
                <a:ea typeface="+mj-ea"/>
                <a:cs typeface="+mj-cs"/>
              </a:rPr>
              <a:t>.unique() method</a:t>
            </a:r>
            <a:endParaRPr lang="en-IN" sz="1400" b="1" i="1" dirty="0">
              <a:ln w="3175" cmpd="sng">
                <a:noFill/>
              </a:ln>
              <a:solidFill>
                <a:srgbClr val="C00000"/>
              </a:solidFill>
              <a:latin typeface="+mj-lt"/>
              <a:ea typeface="+mj-ea"/>
              <a:cs typeface="+mj-cs"/>
            </a:endParaRPr>
          </a:p>
        </p:txBody>
      </p:sp>
      <p:sp>
        <p:nvSpPr>
          <p:cNvPr id="6" name="TextBox 5">
            <a:extLst>
              <a:ext uri="{FF2B5EF4-FFF2-40B4-BE49-F238E27FC236}">
                <a16:creationId xmlns:a16="http://schemas.microsoft.com/office/drawing/2014/main" id="{CB2E5D56-AB63-B1B8-6673-D2C062E7040D}"/>
              </a:ext>
            </a:extLst>
          </p:cNvPr>
          <p:cNvSpPr txBox="1"/>
          <p:nvPr/>
        </p:nvSpPr>
        <p:spPr>
          <a:xfrm>
            <a:off x="765142" y="3720380"/>
            <a:ext cx="10661714" cy="307777"/>
          </a:xfrm>
          <a:prstGeom prst="rect">
            <a:avLst/>
          </a:prstGeom>
          <a:noFill/>
        </p:spPr>
        <p:txBody>
          <a:bodyPr wrap="square" rtlCol="0">
            <a:spAutoFit/>
          </a:bodyPr>
          <a:lstStyle/>
          <a:p>
            <a:pPr marL="285750" indent="-285750" algn="just">
              <a:buFont typeface="Arial" panose="020B0604020202020204" pitchFamily="34" charset="0"/>
              <a:buChar char="•"/>
            </a:pPr>
            <a:r>
              <a:rPr lang="en-US" sz="1400" b="1" dirty="0">
                <a:ln w="3175" cmpd="sng">
                  <a:noFill/>
                </a:ln>
                <a:solidFill>
                  <a:schemeClr val="tx1">
                    <a:lumMod val="85000"/>
                    <a:lumOff val="15000"/>
                  </a:schemeClr>
                </a:solidFill>
                <a:latin typeface="+mj-lt"/>
                <a:ea typeface="+mj-ea"/>
                <a:cs typeface="+mj-cs"/>
              </a:rPr>
              <a:t>Identified unique value multiple columnwise using </a:t>
            </a:r>
            <a:r>
              <a:rPr lang="en-US" sz="1400" b="1" i="1" dirty="0">
                <a:ln w="3175" cmpd="sng">
                  <a:noFill/>
                </a:ln>
                <a:solidFill>
                  <a:srgbClr val="C00000"/>
                </a:solidFill>
                <a:latin typeface="+mj-lt"/>
                <a:ea typeface="+mj-ea"/>
                <a:cs typeface="+mj-cs"/>
              </a:rPr>
              <a:t>.unique() method</a:t>
            </a:r>
            <a:endParaRPr lang="en-IN" sz="1400" i="1" dirty="0">
              <a:ln w="3175" cmpd="sng">
                <a:noFill/>
              </a:ln>
              <a:solidFill>
                <a:srgbClr val="C00000"/>
              </a:solidFill>
              <a:latin typeface="+mj-lt"/>
              <a:ea typeface="+mj-ea"/>
              <a:cs typeface="+mj-cs"/>
            </a:endParaRPr>
          </a:p>
        </p:txBody>
      </p:sp>
      <p:pic>
        <p:nvPicPr>
          <p:cNvPr id="7" name="Picture 6">
            <a:extLst>
              <a:ext uri="{FF2B5EF4-FFF2-40B4-BE49-F238E27FC236}">
                <a16:creationId xmlns:a16="http://schemas.microsoft.com/office/drawing/2014/main" id="{5A3FBD03-4C2E-78C7-E905-848252A78907}"/>
              </a:ext>
            </a:extLst>
          </p:cNvPr>
          <p:cNvPicPr>
            <a:picLocks noChangeAspect="1"/>
          </p:cNvPicPr>
          <p:nvPr/>
        </p:nvPicPr>
        <p:blipFill rotWithShape="1">
          <a:blip r:embed="rId3"/>
          <a:srcRect l="24624" t="32097" r="27036" b="54337"/>
          <a:stretch/>
        </p:blipFill>
        <p:spPr>
          <a:xfrm>
            <a:off x="688604" y="4132326"/>
            <a:ext cx="10814791" cy="2008164"/>
          </a:xfrm>
          <a:prstGeom prst="rect">
            <a:avLst/>
          </a:prstGeom>
        </p:spPr>
      </p:pic>
      <p:sp>
        <p:nvSpPr>
          <p:cNvPr id="3" name="Slide Number Placeholder 2">
            <a:extLst>
              <a:ext uri="{FF2B5EF4-FFF2-40B4-BE49-F238E27FC236}">
                <a16:creationId xmlns:a16="http://schemas.microsoft.com/office/drawing/2014/main" id="{DBBDCB21-0200-F71C-1840-2542109E4360}"/>
              </a:ext>
            </a:extLst>
          </p:cNvPr>
          <p:cNvSpPr>
            <a:spLocks noGrp="1"/>
          </p:cNvSpPr>
          <p:nvPr>
            <p:ph type="sldNum" sz="quarter" idx="12"/>
          </p:nvPr>
        </p:nvSpPr>
        <p:spPr/>
        <p:txBody>
          <a:bodyPr/>
          <a:lstStyle/>
          <a:p>
            <a:fld id="{5B217209-EB3F-4CBB-ADE6-86A4576C900C}" type="slidenum">
              <a:rPr lang="en-IN" smtClean="0"/>
              <a:t>9</a:t>
            </a:fld>
            <a:endParaRPr lang="en-IN"/>
          </a:p>
        </p:txBody>
      </p:sp>
      <p:sp>
        <p:nvSpPr>
          <p:cNvPr id="9" name="Arrow: Right 8">
            <a:hlinkClick r:id="rId4" action="ppaction://hlinksldjump"/>
            <a:extLst>
              <a:ext uri="{FF2B5EF4-FFF2-40B4-BE49-F238E27FC236}">
                <a16:creationId xmlns:a16="http://schemas.microsoft.com/office/drawing/2014/main" id="{F8F4EC3A-14D3-BEA0-1A15-63034745248C}"/>
              </a:ext>
            </a:extLst>
          </p:cNvPr>
          <p:cNvSpPr/>
          <p:nvPr/>
        </p:nvSpPr>
        <p:spPr>
          <a:xfrm rot="10800000">
            <a:off x="11170763" y="5988346"/>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2518904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TM02900743[[fn=Organic]]</Template>
  <TotalTime>1474</TotalTime>
  <Words>1401</Words>
  <Application>Microsoft Office PowerPoint</Application>
  <PresentationFormat>Widescreen</PresentationFormat>
  <Paragraphs>113</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Garamond</vt:lpstr>
      <vt:lpstr>Organic</vt:lpstr>
      <vt:lpstr>Next Hikes - Project 1 (Internship Project)</vt:lpstr>
      <vt:lpstr>Presentation Outlines :</vt:lpstr>
      <vt:lpstr>Project Tasks to be performed :</vt:lpstr>
      <vt:lpstr>PowerPoint Presentation</vt:lpstr>
      <vt:lpstr>Data Acquired in Task 1 : Dataset 1(.csv format) and Dataset 2(.xlsx format). Screenshot of Dataset 1 &amp; Dataset 2 from the project is as below: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Next Hikes_Project 1 (Internship Project)</dc:title>
  <dc:creator>Jagruti Parihar</dc:creator>
  <cp:lastModifiedBy>Jagruti Parihar</cp:lastModifiedBy>
  <cp:revision>24</cp:revision>
  <dcterms:created xsi:type="dcterms:W3CDTF">2024-04-07T07:25:04Z</dcterms:created>
  <dcterms:modified xsi:type="dcterms:W3CDTF">2024-04-15T18:06:41Z</dcterms:modified>
</cp:coreProperties>
</file>